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 id="2147483685" r:id="rId2"/>
  </p:sldMasterIdLst>
  <p:sldIdLst>
    <p:sldId id="256" r:id="rId3"/>
    <p:sldId id="257" r:id="rId4"/>
    <p:sldId id="259" r:id="rId5"/>
    <p:sldId id="290" r:id="rId6"/>
    <p:sldId id="261" r:id="rId7"/>
    <p:sldId id="260" r:id="rId8"/>
    <p:sldId id="292" r:id="rId9"/>
    <p:sldId id="267" r:id="rId10"/>
    <p:sldId id="272" r:id="rId11"/>
    <p:sldId id="288" r:id="rId12"/>
    <p:sldId id="268" r:id="rId13"/>
    <p:sldId id="266" r:id="rId14"/>
    <p:sldId id="293" r:id="rId15"/>
    <p:sldId id="298" r:id="rId16"/>
    <p:sldId id="294" r:id="rId17"/>
    <p:sldId id="299" r:id="rId18"/>
    <p:sldId id="300" r:id="rId19"/>
    <p:sldId id="301" r:id="rId20"/>
    <p:sldId id="295" r:id="rId21"/>
    <p:sldId id="302" r:id="rId22"/>
    <p:sldId id="304" r:id="rId23"/>
    <p:sldId id="303" r:id="rId24"/>
    <p:sldId id="264" r:id="rId25"/>
    <p:sldId id="296" r:id="rId26"/>
    <p:sldId id="297"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40" autoAdjust="0"/>
    <p:restoredTop sz="94660"/>
  </p:normalViewPr>
  <p:slideViewPr>
    <p:cSldViewPr snapToGrid="0">
      <p:cViewPr varScale="1">
        <p:scale>
          <a:sx n="117" d="100"/>
          <a:sy n="117" d="100"/>
        </p:scale>
        <p:origin x="29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heme" Target="theme/theme1.xml"/></Relationships>
</file>

<file path=ppt/media/hdphoto1.wdp>
</file>

<file path=ppt/media/hdphoto2.wdp>
</file>

<file path=ppt/media/hdphoto3.wdp>
</file>

<file path=ppt/media/image1.jpeg>
</file>

<file path=ppt/media/image10.png>
</file>

<file path=ppt/media/image11.jpg>
</file>

<file path=ppt/media/image12.png>
</file>

<file path=ppt/media/image13.png>
</file>

<file path=ppt/media/image14.png>
</file>

<file path=ppt/media/image15.sv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335455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438245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4096853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4319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‹Nº›</a:t>
            </a:fld>
            <a:endParaRPr lang="en-US" dirty="0"/>
          </a:p>
        </p:txBody>
      </p:sp>
    </p:spTree>
    <p:extLst>
      <p:ext uri="{BB962C8B-B14F-4D97-AF65-F5344CB8AC3E}">
        <p14:creationId xmlns:p14="http://schemas.microsoft.com/office/powerpoint/2010/main" val="4905653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0EBB0C4-6273-4C6E-B9BD-2EDC30F1CD52}" type="datetimeFigureOut">
              <a:rPr lang="en-US" dirty="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2529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08542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11/17/2024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75983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11/17/2024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939846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11/17/2024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8471190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11/17/2024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2059857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‹Nº›</a:t>
            </a:fld>
            <a:endParaRPr lang="en-US" dirty="0"/>
          </a:p>
        </p:txBody>
      </p:sp>
    </p:spTree>
    <p:extLst>
      <p:ext uri="{BB962C8B-B14F-4D97-AF65-F5344CB8AC3E}">
        <p14:creationId xmlns:p14="http://schemas.microsoft.com/office/powerpoint/2010/main" val="32509843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dirty="0"/>
              <a:t>11/17/2024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6068098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437357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242819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8593667" y="6272784"/>
            <a:ext cx="2644309" cy="365125"/>
          </a:xfrm>
        </p:spPr>
        <p:txBody>
          <a:bodyPr/>
          <a:lstStyle/>
          <a:p>
            <a:fld id="{20EBB0C4-6273-4C6E-B9BD-2EDC30F1CD52}" type="datetimeFigureOut">
              <a:rPr lang="en-US" smtClean="0"/>
              <a:t>11/17/2024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353241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904517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11/17/2024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041276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11/17/2024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54625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11/17/2024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357680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2ABBEA6-7C60-4B02-AE87-00D78D8422AF}" type="datetimeFigureOut">
              <a:rPr lang="en-US" smtClean="0"/>
              <a:t>11/17/2024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211695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smtClean="0"/>
              <a:t>11/17/2024</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910536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98624D31-43A5-475A-80CF-332C9F6DCF35}" type="datetimeFigureOut">
              <a:rPr lang="en-US" smtClean="0"/>
              <a:t>11/17/2024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108826904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11/17/2024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‹Nº›</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3443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jpg"/><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jpg"/><Relationship Id="rId4" Type="http://schemas.openxmlformats.org/officeDocument/2006/relationships/image" Target="../media/image13.png"/><Relationship Id="rId9"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6DCA732-1651-2C02-62CF-1FEA4DD79239}"/>
              </a:ext>
            </a:extLst>
          </p:cNvPr>
          <p:cNvSpPr txBox="1"/>
          <p:nvPr/>
        </p:nvSpPr>
        <p:spPr>
          <a:xfrm>
            <a:off x="1538266" y="1556316"/>
            <a:ext cx="8934276" cy="707886"/>
          </a:xfrm>
          <a:prstGeom prst="rect">
            <a:avLst/>
          </a:prstGeom>
          <a:noFill/>
        </p:spPr>
        <p:txBody>
          <a:bodyPr wrap="square" rtlCol="0">
            <a:spAutoFit/>
          </a:bodyPr>
          <a:lstStyle/>
          <a:p>
            <a:pPr algn="ctr"/>
            <a:r>
              <a:rPr lang="es-PE" sz="2000" b="1" dirty="0">
                <a:latin typeface="Times New Roman" panose="02020603050405020304" pitchFamily="18" charset="0"/>
                <a:cs typeface="Times New Roman" panose="02020603050405020304" pitchFamily="18" charset="0"/>
              </a:rPr>
              <a:t>TESIS PARA OPTAR POR EL TÍTULO PROFESIONAL DE INGENIERO DE SISTEMAS</a:t>
            </a:r>
          </a:p>
        </p:txBody>
      </p:sp>
      <p:pic>
        <p:nvPicPr>
          <p:cNvPr id="5" name="Imagen 4" descr="http://admision.unprg.edu.pe/bienestar/imagenes/unprg.png">
            <a:extLst>
              <a:ext uri="{FF2B5EF4-FFF2-40B4-BE49-F238E27FC236}">
                <a16:creationId xmlns:a16="http://schemas.microsoft.com/office/drawing/2014/main" id="{780C294A-43CB-05AE-86D5-2F3F6C61295E}"/>
              </a:ext>
            </a:extLst>
          </p:cNvPr>
          <p:cNvPicPr/>
          <p:nvPr/>
        </p:nvPicPr>
        <p:blipFill rotWithShape="1">
          <a:blip r:embed="rId2" cstate="print">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sharpenSoften amount="250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15691" t="6274" r="16147" b="6302"/>
          <a:stretch/>
        </p:blipFill>
        <p:spPr bwMode="auto">
          <a:xfrm>
            <a:off x="233727" y="667795"/>
            <a:ext cx="1186511" cy="1607766"/>
          </a:xfrm>
          <a:prstGeom prst="rect">
            <a:avLst/>
          </a:prstGeom>
          <a:noFill/>
          <a:ln>
            <a:noFill/>
          </a:ln>
          <a:extLst>
            <a:ext uri="{53640926-AAD7-44D8-BBD7-CCE9431645EC}">
              <a14:shadowObscured xmlns:a14="http://schemas.microsoft.com/office/drawing/2010/main"/>
            </a:ext>
          </a:extLst>
        </p:spPr>
      </p:pic>
      <p:pic>
        <p:nvPicPr>
          <p:cNvPr id="6" name="Imagen 5" descr="Imagen que contiene libro&#10;&#10;Descripción generada con confianza alta">
            <a:extLst>
              <a:ext uri="{FF2B5EF4-FFF2-40B4-BE49-F238E27FC236}">
                <a16:creationId xmlns:a16="http://schemas.microsoft.com/office/drawing/2014/main" id="{679E62B5-99AA-624A-E746-0C4181CF36F7}"/>
              </a:ext>
            </a:extLst>
          </p:cNvPr>
          <p:cNvPicPr>
            <a:picLocks noChangeAspect="1"/>
          </p:cNvPicPr>
          <p:nvPr/>
        </p:nvPicPr>
        <p:blipFill>
          <a:blip r:embed="rId4"/>
          <a:stretch>
            <a:fillRect/>
          </a:stretch>
        </p:blipFill>
        <p:spPr>
          <a:xfrm>
            <a:off x="10915105" y="667795"/>
            <a:ext cx="1112180" cy="1607766"/>
          </a:xfrm>
          <a:prstGeom prst="rect">
            <a:avLst/>
          </a:prstGeom>
        </p:spPr>
      </p:pic>
      <p:sp>
        <p:nvSpPr>
          <p:cNvPr id="7" name="CuadroTexto 6">
            <a:extLst>
              <a:ext uri="{FF2B5EF4-FFF2-40B4-BE49-F238E27FC236}">
                <a16:creationId xmlns:a16="http://schemas.microsoft.com/office/drawing/2014/main" id="{8F7B9E78-6895-42C7-75B2-C65DCC27B094}"/>
              </a:ext>
            </a:extLst>
          </p:cNvPr>
          <p:cNvSpPr txBox="1"/>
          <p:nvPr/>
        </p:nvSpPr>
        <p:spPr>
          <a:xfrm>
            <a:off x="2453032" y="2183133"/>
            <a:ext cx="7734509" cy="984885"/>
          </a:xfrm>
          <a:prstGeom prst="rect">
            <a:avLst/>
          </a:prstGeom>
          <a:noFill/>
        </p:spPr>
        <p:txBody>
          <a:bodyPr wrap="square" rtlCol="0">
            <a:spAutoFit/>
          </a:bodyPr>
          <a:lstStyle/>
          <a:p>
            <a:pPr algn="l"/>
            <a:endParaRPr lang="es-PE" sz="1800" b="0" i="0" u="none" strike="noStrike" baseline="0" dirty="0">
              <a:solidFill>
                <a:srgbClr val="000000"/>
              </a:solidFill>
              <a:latin typeface="Times New Roman" panose="02020603050405020304" pitchFamily="18" charset="0"/>
            </a:endParaRPr>
          </a:p>
          <a:p>
            <a:pPr algn="ctr"/>
            <a:r>
              <a:rPr lang="es-ES" sz="2000" b="0" i="0" u="none" strike="noStrike" baseline="0" dirty="0">
                <a:solidFill>
                  <a:srgbClr val="000000"/>
                </a:solidFill>
                <a:latin typeface="Times New Roman" panose="02020603050405020304" pitchFamily="18" charset="0"/>
              </a:rPr>
              <a:t> </a:t>
            </a:r>
            <a:r>
              <a:rPr lang="es-ES" sz="2000" b="1" i="0" u="none" strike="noStrike" baseline="0" dirty="0">
                <a:solidFill>
                  <a:srgbClr val="000000"/>
                </a:solidFill>
                <a:latin typeface="Times New Roman" panose="02020603050405020304" pitchFamily="18" charset="0"/>
              </a:rPr>
              <a:t>“</a:t>
            </a:r>
            <a:r>
              <a:rPr lang="es-MX" sz="1800" b="1" i="0" u="none" strike="noStrike" baseline="0" dirty="0">
                <a:solidFill>
                  <a:srgbClr val="000000"/>
                </a:solidFill>
                <a:latin typeface="Times New Roman" panose="02020603050405020304" pitchFamily="18" charset="0"/>
              </a:rPr>
              <a:t>SISTEMA INTELIGENTE BASADO EN DEEP LEARNING PARA EL 		DIAGNÓSTICO DE CÁNCER DE PRÓSTATA</a:t>
            </a:r>
            <a:r>
              <a:rPr lang="es-ES" sz="2000" b="1" i="0" u="none" strike="noStrike" baseline="0" dirty="0">
                <a:solidFill>
                  <a:srgbClr val="000000"/>
                </a:solidFill>
                <a:latin typeface="Times New Roman" panose="02020603050405020304" pitchFamily="18" charset="0"/>
              </a:rPr>
              <a:t>”</a:t>
            </a:r>
            <a:endParaRPr lang="es-PE" sz="2000" dirty="0"/>
          </a:p>
        </p:txBody>
      </p:sp>
      <p:sp>
        <p:nvSpPr>
          <p:cNvPr id="8" name="CuadroTexto 7">
            <a:extLst>
              <a:ext uri="{FF2B5EF4-FFF2-40B4-BE49-F238E27FC236}">
                <a16:creationId xmlns:a16="http://schemas.microsoft.com/office/drawing/2014/main" id="{E498891B-A230-2A0A-5122-430AE586D683}"/>
              </a:ext>
            </a:extLst>
          </p:cNvPr>
          <p:cNvSpPr txBox="1"/>
          <p:nvPr/>
        </p:nvSpPr>
        <p:spPr>
          <a:xfrm>
            <a:off x="1351226" y="667795"/>
            <a:ext cx="9653412" cy="584775"/>
          </a:xfrm>
          <a:prstGeom prst="rect">
            <a:avLst/>
          </a:prstGeom>
          <a:noFill/>
        </p:spPr>
        <p:txBody>
          <a:bodyPr wrap="none" rtlCol="0">
            <a:spAutoFit/>
          </a:bodyPr>
          <a:lstStyle/>
          <a:p>
            <a:r>
              <a:rPr lang="es-PE" sz="3200" b="1" dirty="0">
                <a:latin typeface="Times New Roman" panose="02020603050405020304" pitchFamily="18" charset="0"/>
                <a:cs typeface="Times New Roman" panose="02020603050405020304" pitchFamily="18" charset="0"/>
              </a:rPr>
              <a:t>UNIVERSIDAD NACIONAL PEDRO RUIZ GALLO</a:t>
            </a:r>
          </a:p>
        </p:txBody>
      </p:sp>
      <p:sp>
        <p:nvSpPr>
          <p:cNvPr id="9" name="CuadroTexto 8">
            <a:extLst>
              <a:ext uri="{FF2B5EF4-FFF2-40B4-BE49-F238E27FC236}">
                <a16:creationId xmlns:a16="http://schemas.microsoft.com/office/drawing/2014/main" id="{CBD37A3F-134F-A117-AA1E-0A60FE9B2FAE}"/>
              </a:ext>
            </a:extLst>
          </p:cNvPr>
          <p:cNvSpPr txBox="1"/>
          <p:nvPr/>
        </p:nvSpPr>
        <p:spPr>
          <a:xfrm>
            <a:off x="1111654" y="3735238"/>
            <a:ext cx="1198277" cy="400110"/>
          </a:xfrm>
          <a:prstGeom prst="rect">
            <a:avLst/>
          </a:prstGeom>
          <a:noFill/>
        </p:spPr>
        <p:txBody>
          <a:bodyPr wrap="none" rtlCol="0">
            <a:spAutoFit/>
          </a:bodyPr>
          <a:lstStyle/>
          <a:p>
            <a:r>
              <a:rPr lang="es-PE" sz="2000" b="1" dirty="0"/>
              <a:t>TESISTAS:</a:t>
            </a:r>
          </a:p>
        </p:txBody>
      </p:sp>
      <p:sp>
        <p:nvSpPr>
          <p:cNvPr id="10" name="CuadroTexto 9">
            <a:extLst>
              <a:ext uri="{FF2B5EF4-FFF2-40B4-BE49-F238E27FC236}">
                <a16:creationId xmlns:a16="http://schemas.microsoft.com/office/drawing/2014/main" id="{6AD14771-5500-FC1C-30F2-FCB650FF2D8F}"/>
              </a:ext>
            </a:extLst>
          </p:cNvPr>
          <p:cNvSpPr txBox="1"/>
          <p:nvPr/>
        </p:nvSpPr>
        <p:spPr>
          <a:xfrm>
            <a:off x="2453032" y="4028536"/>
            <a:ext cx="4853445" cy="646331"/>
          </a:xfrm>
          <a:prstGeom prst="rect">
            <a:avLst/>
          </a:prstGeom>
          <a:noFill/>
        </p:spPr>
        <p:txBody>
          <a:bodyPr wrap="none" rtlCol="0">
            <a:spAutoFit/>
          </a:bodyPr>
          <a:lstStyle/>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SANTAMARIA SANTISTEBAN, Jahir Santos</a:t>
            </a:r>
          </a:p>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SIESQUEN VALDIVIA, Luis Felipe</a:t>
            </a:r>
          </a:p>
        </p:txBody>
      </p:sp>
      <p:sp>
        <p:nvSpPr>
          <p:cNvPr id="11" name="CuadroTexto 10">
            <a:extLst>
              <a:ext uri="{FF2B5EF4-FFF2-40B4-BE49-F238E27FC236}">
                <a16:creationId xmlns:a16="http://schemas.microsoft.com/office/drawing/2014/main" id="{7BE757D3-04E2-E09F-556C-44C5C61D07D3}"/>
              </a:ext>
            </a:extLst>
          </p:cNvPr>
          <p:cNvSpPr txBox="1"/>
          <p:nvPr/>
        </p:nvSpPr>
        <p:spPr>
          <a:xfrm>
            <a:off x="1111654" y="4811635"/>
            <a:ext cx="1094274" cy="400110"/>
          </a:xfrm>
          <a:prstGeom prst="rect">
            <a:avLst/>
          </a:prstGeom>
          <a:noFill/>
        </p:spPr>
        <p:txBody>
          <a:bodyPr wrap="none" rtlCol="0">
            <a:spAutoFit/>
          </a:bodyPr>
          <a:lstStyle/>
          <a:p>
            <a:r>
              <a:rPr lang="es-PE" sz="2000" b="1" dirty="0"/>
              <a:t>ASESOR:</a:t>
            </a:r>
          </a:p>
        </p:txBody>
      </p:sp>
      <p:sp>
        <p:nvSpPr>
          <p:cNvPr id="12" name="CuadroTexto 11">
            <a:extLst>
              <a:ext uri="{FF2B5EF4-FFF2-40B4-BE49-F238E27FC236}">
                <a16:creationId xmlns:a16="http://schemas.microsoft.com/office/drawing/2014/main" id="{0C65263F-135A-FA30-313B-29D4DE61805D}"/>
              </a:ext>
            </a:extLst>
          </p:cNvPr>
          <p:cNvSpPr txBox="1"/>
          <p:nvPr/>
        </p:nvSpPr>
        <p:spPr>
          <a:xfrm>
            <a:off x="2579298" y="5374257"/>
            <a:ext cx="4207242" cy="369332"/>
          </a:xfrm>
          <a:prstGeom prst="rect">
            <a:avLst/>
          </a:prstGeom>
          <a:noFill/>
        </p:spPr>
        <p:txBody>
          <a:bodyPr wrap="none" rtlCol="0">
            <a:spAutoFit/>
          </a:bodyPr>
          <a:lstStyle/>
          <a:p>
            <a:r>
              <a:rPr lang="es-PE" dirty="0">
                <a:latin typeface="Times New Roman" panose="02020603050405020304" pitchFamily="18" charset="0"/>
                <a:cs typeface="Times New Roman" panose="02020603050405020304" pitchFamily="18" charset="0"/>
              </a:rPr>
              <a:t>MG. ING. VILLEGAS CUBAS, Juan Elías</a:t>
            </a:r>
          </a:p>
        </p:txBody>
      </p:sp>
    </p:spTree>
    <p:extLst>
      <p:ext uri="{BB962C8B-B14F-4D97-AF65-F5344CB8AC3E}">
        <p14:creationId xmlns:p14="http://schemas.microsoft.com/office/powerpoint/2010/main" val="2104917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54709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IMÁGENES CON PATRONES CRIBIFORMES</a:t>
            </a:r>
          </a:p>
        </p:txBody>
      </p:sp>
      <p:sp>
        <p:nvSpPr>
          <p:cNvPr id="7" name="CuadroTexto 6">
            <a:extLst>
              <a:ext uri="{FF2B5EF4-FFF2-40B4-BE49-F238E27FC236}">
                <a16:creationId xmlns:a16="http://schemas.microsoft.com/office/drawing/2014/main" id="{DCBCC15E-CF47-423E-275E-5E55AD477DBA}"/>
              </a:ext>
            </a:extLst>
          </p:cNvPr>
          <p:cNvSpPr txBox="1"/>
          <p:nvPr/>
        </p:nvSpPr>
        <p:spPr>
          <a:xfrm>
            <a:off x="3447172" y="5480815"/>
            <a:ext cx="5327381" cy="369332"/>
          </a:xfrm>
          <a:prstGeom prst="rect">
            <a:avLst/>
          </a:prstGeom>
          <a:noFill/>
        </p:spPr>
        <p:txBody>
          <a:bodyPr wrap="square">
            <a:spAutoFit/>
          </a:bodyPr>
          <a:lstStyle/>
          <a:p>
            <a:r>
              <a:rPr lang="es-PE" dirty="0">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Obtenido y modificado de Rodríguez S. (2020)</a:t>
            </a:r>
            <a:endParaRPr lang="es-PE" dirty="0">
              <a:latin typeface="Times New Roman" panose="02020603050405020304" pitchFamily="18" charset="0"/>
              <a:cs typeface="Times New Roman" panose="02020603050405020304" pitchFamily="18" charset="0"/>
            </a:endParaRPr>
          </a:p>
        </p:txBody>
      </p:sp>
      <p:sp>
        <p:nvSpPr>
          <p:cNvPr id="12" name="Rectángulo 11">
            <a:extLst>
              <a:ext uri="{FF2B5EF4-FFF2-40B4-BE49-F238E27FC236}">
                <a16:creationId xmlns:a16="http://schemas.microsoft.com/office/drawing/2014/main" id="{F66E514C-E473-BBA4-9ED5-D768C8E922BE}"/>
              </a:ext>
            </a:extLst>
          </p:cNvPr>
          <p:cNvSpPr/>
          <p:nvPr/>
        </p:nvSpPr>
        <p:spPr>
          <a:xfrm>
            <a:off x="3136203" y="1176871"/>
            <a:ext cx="5919593"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a:t>
            </a:r>
            <a:r>
              <a:rPr lang="es-MX" sz="1400" dirty="0">
                <a:latin typeface="Times New Roman" panose="02020603050405020304" pitchFamily="18" charset="0"/>
                <a:cs typeface="Times New Roman" panose="02020603050405020304" pitchFamily="18" charset="0"/>
              </a:rPr>
              <a:t>Imágenes con patrones cribiformes, no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6" name="Imagen 15">
            <a:extLst>
              <a:ext uri="{FF2B5EF4-FFF2-40B4-BE49-F238E27FC236}">
                <a16:creationId xmlns:a16="http://schemas.microsoft.com/office/drawing/2014/main" id="{CDA07EE0-8516-85E4-DA53-48D9BC8980AE}"/>
              </a:ext>
            </a:extLst>
          </p:cNvPr>
          <p:cNvPicPr>
            <a:picLocks noChangeAspect="1"/>
          </p:cNvPicPr>
          <p:nvPr/>
        </p:nvPicPr>
        <p:blipFill rotWithShape="1">
          <a:blip r:embed="rId2"/>
          <a:srcRect t="12494" b="28896"/>
          <a:stretch/>
        </p:blipFill>
        <p:spPr>
          <a:xfrm>
            <a:off x="2947548" y="1576253"/>
            <a:ext cx="6296904" cy="1166948"/>
          </a:xfrm>
          <a:prstGeom prst="rect">
            <a:avLst/>
          </a:prstGeom>
        </p:spPr>
      </p:pic>
      <p:sp>
        <p:nvSpPr>
          <p:cNvPr id="17" name="Rectángulo 16">
            <a:extLst>
              <a:ext uri="{FF2B5EF4-FFF2-40B4-BE49-F238E27FC236}">
                <a16:creationId xmlns:a16="http://schemas.microsoft.com/office/drawing/2014/main" id="{6F791417-F47D-C77E-3378-E52BD9BEA9AD}"/>
              </a:ext>
            </a:extLst>
          </p:cNvPr>
          <p:cNvSpPr/>
          <p:nvPr/>
        </p:nvSpPr>
        <p:spPr>
          <a:xfrm>
            <a:off x="3193926" y="3098800"/>
            <a:ext cx="5804145"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a:t>
            </a: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MX" sz="1400" dirty="0">
                <a:latin typeface="Times New Roman" panose="02020603050405020304" pitchFamily="18" charset="0"/>
                <a:cs typeface="Times New Roman" panose="02020603050405020304" pitchFamily="18" charset="0"/>
              </a:rPr>
              <a:t>Imágenes con patrones cribiformes,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 name="Imagen 19">
            <a:extLst>
              <a:ext uri="{FF2B5EF4-FFF2-40B4-BE49-F238E27FC236}">
                <a16:creationId xmlns:a16="http://schemas.microsoft.com/office/drawing/2014/main" id="{A391C1D6-7606-6A3F-A5BD-A0F7F870480B}"/>
              </a:ext>
            </a:extLst>
          </p:cNvPr>
          <p:cNvPicPr>
            <a:picLocks noChangeAspect="1"/>
          </p:cNvPicPr>
          <p:nvPr/>
        </p:nvPicPr>
        <p:blipFill>
          <a:blip r:embed="rId3"/>
          <a:stretch>
            <a:fillRect/>
          </a:stretch>
        </p:blipFill>
        <p:spPr>
          <a:xfrm>
            <a:off x="3057101" y="3535665"/>
            <a:ext cx="6077798" cy="1152686"/>
          </a:xfrm>
          <a:prstGeom prst="rect">
            <a:avLst/>
          </a:prstGeom>
        </p:spPr>
      </p:pic>
    </p:spTree>
    <p:extLst>
      <p:ext uri="{BB962C8B-B14F-4D97-AF65-F5344CB8AC3E}">
        <p14:creationId xmlns:p14="http://schemas.microsoft.com/office/powerpoint/2010/main" val="4718284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4473357" y="1787425"/>
            <a:ext cx="3531095"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04</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PROPUESTA</a:t>
            </a:r>
          </a:p>
        </p:txBody>
      </p:sp>
    </p:spTree>
    <p:extLst>
      <p:ext uri="{BB962C8B-B14F-4D97-AF65-F5344CB8AC3E}">
        <p14:creationId xmlns:p14="http://schemas.microsoft.com/office/powerpoint/2010/main" val="28552053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1722138"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PROPUESTA</a:t>
            </a:r>
          </a:p>
        </p:txBody>
      </p:sp>
      <p:sp>
        <p:nvSpPr>
          <p:cNvPr id="10" name="CuadroTexto 9">
            <a:extLst>
              <a:ext uri="{FF2B5EF4-FFF2-40B4-BE49-F238E27FC236}">
                <a16:creationId xmlns:a16="http://schemas.microsoft.com/office/drawing/2014/main" id="{95717439-1163-EBDD-08D2-5E7766D7D63A}"/>
              </a:ext>
            </a:extLst>
          </p:cNvPr>
          <p:cNvSpPr txBox="1"/>
          <p:nvPr/>
        </p:nvSpPr>
        <p:spPr>
          <a:xfrm>
            <a:off x="2046914" y="5553512"/>
            <a:ext cx="8868518" cy="369332"/>
          </a:xfrm>
          <a:prstGeom prst="rect">
            <a:avLst/>
          </a:prstGeom>
          <a:noFill/>
        </p:spPr>
        <p:txBody>
          <a:bodyPr wrap="none" rtlCol="0">
            <a:spAutoFit/>
          </a:bodyPr>
          <a:lstStyle/>
          <a:p>
            <a:r>
              <a:rPr lang="es-PE" sz="1800" b="0" i="0" u="none" strike="noStrike" baseline="0" dirty="0">
                <a:solidFill>
                  <a:srgbClr val="000000"/>
                </a:solidFill>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Flujograma elaborado por los autores en base a la propuesta del modelo de predicción</a:t>
            </a:r>
            <a:endParaRPr lang="es-PE" dirty="0">
              <a:latin typeface="Times New Roman" panose="02020603050405020304" pitchFamily="18" charset="0"/>
              <a:cs typeface="Times New Roman" panose="02020603050405020304" pitchFamily="18" charset="0"/>
            </a:endParaRPr>
          </a:p>
        </p:txBody>
      </p:sp>
      <p:pic>
        <p:nvPicPr>
          <p:cNvPr id="4" name="Imagen 3" descr="Diagrama&#10;&#10;Descripción generada automáticamente">
            <a:extLst>
              <a:ext uri="{FF2B5EF4-FFF2-40B4-BE49-F238E27FC236}">
                <a16:creationId xmlns:a16="http://schemas.microsoft.com/office/drawing/2014/main" id="{EDFAD235-8B12-E0B1-76D6-EF2F1600564E}"/>
              </a:ext>
            </a:extLst>
          </p:cNvPr>
          <p:cNvPicPr>
            <a:picLocks noChangeAspect="1"/>
          </p:cNvPicPr>
          <p:nvPr/>
        </p:nvPicPr>
        <p:blipFill>
          <a:blip r:embed="rId2"/>
          <a:stretch>
            <a:fillRect/>
          </a:stretch>
        </p:blipFill>
        <p:spPr>
          <a:xfrm>
            <a:off x="0" y="1599618"/>
            <a:ext cx="12192000" cy="3658763"/>
          </a:xfrm>
          <a:prstGeom prst="rect">
            <a:avLst/>
          </a:prstGeom>
        </p:spPr>
      </p:pic>
    </p:spTree>
    <p:extLst>
      <p:ext uri="{BB962C8B-B14F-4D97-AF65-F5344CB8AC3E}">
        <p14:creationId xmlns:p14="http://schemas.microsoft.com/office/powerpoint/2010/main" val="28852850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49FFC-035D-C79B-2ADB-38499254EDE7}"/>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6422DA04-4C2A-ACBA-2AC0-CFEB21891FAD}"/>
              </a:ext>
            </a:extLst>
          </p:cNvPr>
          <p:cNvSpPr txBox="1"/>
          <p:nvPr/>
        </p:nvSpPr>
        <p:spPr>
          <a:xfrm>
            <a:off x="60647" y="550506"/>
            <a:ext cx="4723729"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METODOLOGÍA DE LA APLICACIÓN</a:t>
            </a:r>
          </a:p>
        </p:txBody>
      </p:sp>
      <p:sp>
        <p:nvSpPr>
          <p:cNvPr id="10" name="CuadroTexto 9">
            <a:extLst>
              <a:ext uri="{FF2B5EF4-FFF2-40B4-BE49-F238E27FC236}">
                <a16:creationId xmlns:a16="http://schemas.microsoft.com/office/drawing/2014/main" id="{8FFFEF28-1277-3C1D-68F6-FB3BAD94726A}"/>
              </a:ext>
            </a:extLst>
          </p:cNvPr>
          <p:cNvSpPr txBox="1"/>
          <p:nvPr/>
        </p:nvSpPr>
        <p:spPr>
          <a:xfrm>
            <a:off x="4354362" y="6342584"/>
            <a:ext cx="2148345"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Fuente: Elaboración Propia</a:t>
            </a:r>
            <a:endParaRPr lang="es-PE" sz="1400" dirty="0">
              <a:latin typeface="Times New Roman" panose="02020603050405020304" pitchFamily="18" charset="0"/>
              <a:cs typeface="Times New Roman" panose="02020603050405020304" pitchFamily="18" charset="0"/>
            </a:endParaRPr>
          </a:p>
        </p:txBody>
      </p:sp>
      <p:cxnSp>
        <p:nvCxnSpPr>
          <p:cNvPr id="21" name="Conector recto de flecha 20">
            <a:extLst>
              <a:ext uri="{FF2B5EF4-FFF2-40B4-BE49-F238E27FC236}">
                <a16:creationId xmlns:a16="http://schemas.microsoft.com/office/drawing/2014/main" id="{78ADA8B2-6CAB-F54E-E0EF-D243351BCDF4}"/>
              </a:ext>
            </a:extLst>
          </p:cNvPr>
          <p:cNvCxnSpPr>
            <a:cxnSpLocks/>
          </p:cNvCxnSpPr>
          <p:nvPr/>
        </p:nvCxnSpPr>
        <p:spPr>
          <a:xfrm>
            <a:off x="2134568"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4" name="Grupo 33">
            <a:extLst>
              <a:ext uri="{FF2B5EF4-FFF2-40B4-BE49-F238E27FC236}">
                <a16:creationId xmlns:a16="http://schemas.microsoft.com/office/drawing/2014/main" id="{B6E8E295-09F6-9067-30B2-43D25FA88E6B}"/>
              </a:ext>
            </a:extLst>
          </p:cNvPr>
          <p:cNvGrpSpPr/>
          <p:nvPr/>
        </p:nvGrpSpPr>
        <p:grpSpPr>
          <a:xfrm>
            <a:off x="1011961" y="2937650"/>
            <a:ext cx="1265090" cy="959845"/>
            <a:chOff x="668298" y="2114716"/>
            <a:chExt cx="1265090" cy="959845"/>
          </a:xfrm>
        </p:grpSpPr>
        <p:pic>
          <p:nvPicPr>
            <p:cNvPr id="26" name="Imagen 25" descr="Imagen que contiene tarjeta de presentación&#10;&#10;Descripción generada automáticamente">
              <a:extLst>
                <a:ext uri="{FF2B5EF4-FFF2-40B4-BE49-F238E27FC236}">
                  <a16:creationId xmlns:a16="http://schemas.microsoft.com/office/drawing/2014/main" id="{F0870BC5-D8B4-3670-0512-7FF12B0CB810}"/>
                </a:ext>
              </a:extLst>
            </p:cNvPr>
            <p:cNvPicPr>
              <a:picLocks noChangeAspect="1"/>
            </p:cNvPicPr>
            <p:nvPr/>
          </p:nvPicPr>
          <p:blipFill>
            <a:blip r:embed="rId2"/>
            <a:stretch>
              <a:fillRect/>
            </a:stretch>
          </p:blipFill>
          <p:spPr>
            <a:xfrm>
              <a:off x="968829" y="2283538"/>
              <a:ext cx="664028" cy="664028"/>
            </a:xfrm>
            <a:prstGeom prst="rect">
              <a:avLst/>
            </a:prstGeom>
          </p:spPr>
        </p:pic>
        <p:sp>
          <p:nvSpPr>
            <p:cNvPr id="27" name="CuadroTexto 26">
              <a:extLst>
                <a:ext uri="{FF2B5EF4-FFF2-40B4-BE49-F238E27FC236}">
                  <a16:creationId xmlns:a16="http://schemas.microsoft.com/office/drawing/2014/main" id="{006F7821-3B17-23BE-D065-E4BF5554761D}"/>
                </a:ext>
              </a:extLst>
            </p:cNvPr>
            <p:cNvSpPr txBox="1"/>
            <p:nvPr/>
          </p:nvSpPr>
          <p:spPr>
            <a:xfrm>
              <a:off x="865371" y="2114716"/>
              <a:ext cx="870944" cy="276999"/>
            </a:xfrm>
            <a:prstGeom prst="rect">
              <a:avLst/>
            </a:prstGeom>
            <a:noFill/>
          </p:spPr>
          <p:txBody>
            <a:bodyPr wrap="none" rtlCol="0">
              <a:spAutoFit/>
            </a:bodyPr>
            <a:lstStyle/>
            <a:p>
              <a:r>
                <a:rPr lang="es-PE" sz="1200" b="1" dirty="0"/>
                <a:t>Windows</a:t>
              </a:r>
              <a:endParaRPr lang="es-ES" b="1" dirty="0"/>
            </a:p>
          </p:txBody>
        </p:sp>
        <p:sp>
          <p:nvSpPr>
            <p:cNvPr id="28" name="CuadroTexto 27">
              <a:extLst>
                <a:ext uri="{FF2B5EF4-FFF2-40B4-BE49-F238E27FC236}">
                  <a16:creationId xmlns:a16="http://schemas.microsoft.com/office/drawing/2014/main" id="{E8B8FFE2-6C2B-264D-1502-CCCE3B9B130C}"/>
                </a:ext>
              </a:extLst>
            </p:cNvPr>
            <p:cNvSpPr txBox="1"/>
            <p:nvPr/>
          </p:nvSpPr>
          <p:spPr>
            <a:xfrm>
              <a:off x="668298" y="2828340"/>
              <a:ext cx="1265090" cy="246221"/>
            </a:xfrm>
            <a:prstGeom prst="rect">
              <a:avLst/>
            </a:prstGeom>
            <a:noFill/>
          </p:spPr>
          <p:txBody>
            <a:bodyPr wrap="none" rtlCol="0">
              <a:spAutoFit/>
            </a:bodyPr>
            <a:lstStyle/>
            <a:p>
              <a:r>
                <a:rPr lang="es-PE" sz="1000" dirty="0"/>
                <a:t>Sistema Operativo</a:t>
              </a:r>
              <a:endParaRPr lang="es-ES" sz="1000" dirty="0"/>
            </a:p>
          </p:txBody>
        </p:sp>
      </p:grpSp>
      <p:grpSp>
        <p:nvGrpSpPr>
          <p:cNvPr id="33" name="Grupo 32">
            <a:extLst>
              <a:ext uri="{FF2B5EF4-FFF2-40B4-BE49-F238E27FC236}">
                <a16:creationId xmlns:a16="http://schemas.microsoft.com/office/drawing/2014/main" id="{6F9F3B4E-5626-C029-4558-08F765268263}"/>
              </a:ext>
            </a:extLst>
          </p:cNvPr>
          <p:cNvGrpSpPr/>
          <p:nvPr/>
        </p:nvGrpSpPr>
        <p:grpSpPr>
          <a:xfrm>
            <a:off x="2755938" y="2891256"/>
            <a:ext cx="934871" cy="1094460"/>
            <a:chOff x="2153754" y="1976216"/>
            <a:chExt cx="934871" cy="1094460"/>
          </a:xfrm>
        </p:grpSpPr>
        <p:pic>
          <p:nvPicPr>
            <p:cNvPr id="30" name="Imagen 29" descr="Icono&#10;&#10;Descripción generada automáticamente">
              <a:extLst>
                <a:ext uri="{FF2B5EF4-FFF2-40B4-BE49-F238E27FC236}">
                  <a16:creationId xmlns:a16="http://schemas.microsoft.com/office/drawing/2014/main" id="{E9F3E86C-5133-291C-D38D-2CFE812E3E13}"/>
                </a:ext>
              </a:extLst>
            </p:cNvPr>
            <p:cNvPicPr>
              <a:picLocks noChangeAspect="1"/>
            </p:cNvPicPr>
            <p:nvPr/>
          </p:nvPicPr>
          <p:blipFill>
            <a:blip r:embed="rId3"/>
            <a:stretch>
              <a:fillRect/>
            </a:stretch>
          </p:blipFill>
          <p:spPr>
            <a:xfrm>
              <a:off x="2310505" y="2259305"/>
              <a:ext cx="621370" cy="621370"/>
            </a:xfrm>
            <a:prstGeom prst="rect">
              <a:avLst/>
            </a:prstGeom>
          </p:spPr>
        </p:pic>
        <p:sp>
          <p:nvSpPr>
            <p:cNvPr id="31" name="CuadroTexto 30">
              <a:extLst>
                <a:ext uri="{FF2B5EF4-FFF2-40B4-BE49-F238E27FC236}">
                  <a16:creationId xmlns:a16="http://schemas.microsoft.com/office/drawing/2014/main" id="{9C70956C-9865-3A92-FEA0-756500F8AB65}"/>
                </a:ext>
              </a:extLst>
            </p:cNvPr>
            <p:cNvSpPr txBox="1"/>
            <p:nvPr/>
          </p:nvSpPr>
          <p:spPr>
            <a:xfrm>
              <a:off x="2153754" y="1976216"/>
              <a:ext cx="934871" cy="276999"/>
            </a:xfrm>
            <a:prstGeom prst="rect">
              <a:avLst/>
            </a:prstGeom>
            <a:noFill/>
          </p:spPr>
          <p:txBody>
            <a:bodyPr wrap="none" rtlCol="0">
              <a:spAutoFit/>
            </a:bodyPr>
            <a:lstStyle/>
            <a:p>
              <a:r>
                <a:rPr lang="es-PE" sz="1200" b="1" dirty="0"/>
                <a:t>Anaconda</a:t>
              </a:r>
              <a:endParaRPr lang="es-ES" b="1" dirty="0"/>
            </a:p>
          </p:txBody>
        </p:sp>
        <p:sp>
          <p:nvSpPr>
            <p:cNvPr id="32" name="CuadroTexto 31">
              <a:extLst>
                <a:ext uri="{FF2B5EF4-FFF2-40B4-BE49-F238E27FC236}">
                  <a16:creationId xmlns:a16="http://schemas.microsoft.com/office/drawing/2014/main" id="{30157C9F-4A40-6E4D-FDE2-9C482F20B535}"/>
                </a:ext>
              </a:extLst>
            </p:cNvPr>
            <p:cNvSpPr txBox="1"/>
            <p:nvPr/>
          </p:nvSpPr>
          <p:spPr>
            <a:xfrm>
              <a:off x="2218674" y="2824455"/>
              <a:ext cx="805029" cy="246221"/>
            </a:xfrm>
            <a:prstGeom prst="rect">
              <a:avLst/>
            </a:prstGeom>
            <a:noFill/>
          </p:spPr>
          <p:txBody>
            <a:bodyPr wrap="none" rtlCol="0">
              <a:spAutoFit/>
            </a:bodyPr>
            <a:lstStyle/>
            <a:p>
              <a:r>
                <a:rPr lang="es-PE" sz="1000" dirty="0"/>
                <a:t>Desarrollo</a:t>
              </a:r>
              <a:endParaRPr lang="es-ES" sz="1000" dirty="0"/>
            </a:p>
          </p:txBody>
        </p:sp>
      </p:grpSp>
      <p:grpSp>
        <p:nvGrpSpPr>
          <p:cNvPr id="46" name="Grupo 45">
            <a:extLst>
              <a:ext uri="{FF2B5EF4-FFF2-40B4-BE49-F238E27FC236}">
                <a16:creationId xmlns:a16="http://schemas.microsoft.com/office/drawing/2014/main" id="{08428AD7-74AC-0059-092F-AE3C7489F20F}"/>
              </a:ext>
            </a:extLst>
          </p:cNvPr>
          <p:cNvGrpSpPr/>
          <p:nvPr/>
        </p:nvGrpSpPr>
        <p:grpSpPr>
          <a:xfrm>
            <a:off x="8642008" y="2209264"/>
            <a:ext cx="1373837" cy="1179957"/>
            <a:chOff x="6411332" y="1440756"/>
            <a:chExt cx="1297150" cy="1102269"/>
          </a:xfrm>
        </p:grpSpPr>
        <p:pic>
          <p:nvPicPr>
            <p:cNvPr id="36" name="Imagen 35" descr="Icono&#10;&#10;Descripción generada automáticamente">
              <a:extLst>
                <a:ext uri="{FF2B5EF4-FFF2-40B4-BE49-F238E27FC236}">
                  <a16:creationId xmlns:a16="http://schemas.microsoft.com/office/drawing/2014/main" id="{16E168F7-1D54-5861-7142-6D12C752269A}"/>
                </a:ext>
              </a:extLst>
            </p:cNvPr>
            <p:cNvPicPr>
              <a:picLocks noChangeAspect="1"/>
            </p:cNvPicPr>
            <p:nvPr/>
          </p:nvPicPr>
          <p:blipFill>
            <a:blip r:embed="rId4"/>
            <a:stretch>
              <a:fillRect/>
            </a:stretch>
          </p:blipFill>
          <p:spPr>
            <a:xfrm>
              <a:off x="6739605" y="1902421"/>
              <a:ext cx="640604" cy="640604"/>
            </a:xfrm>
            <a:prstGeom prst="rect">
              <a:avLst/>
            </a:prstGeom>
          </p:spPr>
        </p:pic>
        <p:sp>
          <p:nvSpPr>
            <p:cNvPr id="37" name="CuadroTexto 36">
              <a:extLst>
                <a:ext uri="{FF2B5EF4-FFF2-40B4-BE49-F238E27FC236}">
                  <a16:creationId xmlns:a16="http://schemas.microsoft.com/office/drawing/2014/main" id="{4C0B0F9E-DB48-1CDB-68F5-0CA3EDCF1F50}"/>
                </a:ext>
              </a:extLst>
            </p:cNvPr>
            <p:cNvSpPr txBox="1"/>
            <p:nvPr/>
          </p:nvSpPr>
          <p:spPr>
            <a:xfrm>
              <a:off x="6411332" y="1440756"/>
              <a:ext cx="1297150" cy="461665"/>
            </a:xfrm>
            <a:prstGeom prst="rect">
              <a:avLst/>
            </a:prstGeom>
            <a:noFill/>
          </p:spPr>
          <p:txBody>
            <a:bodyPr wrap="none" rtlCol="0">
              <a:spAutoFit/>
            </a:bodyPr>
            <a:lstStyle/>
            <a:p>
              <a:pPr algn="ctr"/>
              <a:r>
                <a:rPr lang="es-PE" sz="1200" b="1" dirty="0"/>
                <a:t>Firebase </a:t>
              </a:r>
            </a:p>
            <a:p>
              <a:pPr algn="ctr"/>
              <a:r>
                <a:rPr lang="es-PE" sz="1200" b="1" dirty="0"/>
                <a:t>Authentication</a:t>
              </a:r>
              <a:endParaRPr lang="es-ES" b="1" dirty="0"/>
            </a:p>
          </p:txBody>
        </p:sp>
      </p:grpSp>
      <p:grpSp>
        <p:nvGrpSpPr>
          <p:cNvPr id="49" name="Grupo 48">
            <a:extLst>
              <a:ext uri="{FF2B5EF4-FFF2-40B4-BE49-F238E27FC236}">
                <a16:creationId xmlns:a16="http://schemas.microsoft.com/office/drawing/2014/main" id="{B1BADBD1-AFD5-2F61-41A2-89A1FA262627}"/>
              </a:ext>
            </a:extLst>
          </p:cNvPr>
          <p:cNvGrpSpPr/>
          <p:nvPr/>
        </p:nvGrpSpPr>
        <p:grpSpPr>
          <a:xfrm>
            <a:off x="5413051" y="1784780"/>
            <a:ext cx="1016432" cy="3783404"/>
            <a:chOff x="4110034" y="1763922"/>
            <a:chExt cx="1016432" cy="3783404"/>
          </a:xfrm>
        </p:grpSpPr>
        <p:grpSp>
          <p:nvGrpSpPr>
            <p:cNvPr id="24" name="Grupo 23">
              <a:extLst>
                <a:ext uri="{FF2B5EF4-FFF2-40B4-BE49-F238E27FC236}">
                  <a16:creationId xmlns:a16="http://schemas.microsoft.com/office/drawing/2014/main" id="{AF31D1D5-5BB6-A15A-7BC4-67FA702F28C5}"/>
                </a:ext>
              </a:extLst>
            </p:cNvPr>
            <p:cNvGrpSpPr/>
            <p:nvPr/>
          </p:nvGrpSpPr>
          <p:grpSpPr>
            <a:xfrm>
              <a:off x="4206838" y="1763922"/>
              <a:ext cx="712054" cy="779103"/>
              <a:chOff x="959785" y="2821347"/>
              <a:chExt cx="712054" cy="779103"/>
            </a:xfrm>
          </p:grpSpPr>
          <p:pic>
            <p:nvPicPr>
              <p:cNvPr id="11" name="Gráfico 10">
                <a:extLst>
                  <a:ext uri="{FF2B5EF4-FFF2-40B4-BE49-F238E27FC236}">
                    <a16:creationId xmlns:a16="http://schemas.microsoft.com/office/drawing/2014/main" id="{D4A56704-3D83-96CF-FA93-6421E45283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8638" y="3098346"/>
                <a:ext cx="502104" cy="502104"/>
              </a:xfrm>
              <a:prstGeom prst="rect">
                <a:avLst/>
              </a:prstGeom>
            </p:spPr>
          </p:pic>
          <p:sp>
            <p:nvSpPr>
              <p:cNvPr id="12" name="CuadroTexto 11">
                <a:extLst>
                  <a:ext uri="{FF2B5EF4-FFF2-40B4-BE49-F238E27FC236}">
                    <a16:creationId xmlns:a16="http://schemas.microsoft.com/office/drawing/2014/main" id="{E11AA0C1-D776-0A21-1CAA-16AE6AF21BC5}"/>
                  </a:ext>
                </a:extLst>
              </p:cNvPr>
              <p:cNvSpPr txBox="1"/>
              <p:nvPr/>
            </p:nvSpPr>
            <p:spPr>
              <a:xfrm>
                <a:off x="959785" y="2821347"/>
                <a:ext cx="712054" cy="276999"/>
              </a:xfrm>
              <a:prstGeom prst="rect">
                <a:avLst/>
              </a:prstGeom>
              <a:noFill/>
            </p:spPr>
            <p:txBody>
              <a:bodyPr wrap="none" rtlCol="0">
                <a:spAutoFit/>
              </a:bodyPr>
              <a:lstStyle/>
              <a:p>
                <a:r>
                  <a:rPr lang="es-PE" sz="1200" b="1" dirty="0"/>
                  <a:t>Python</a:t>
                </a:r>
                <a:endParaRPr lang="es-ES" b="1" dirty="0"/>
              </a:p>
            </p:txBody>
          </p:sp>
        </p:grpSp>
        <p:grpSp>
          <p:nvGrpSpPr>
            <p:cNvPr id="23" name="Grupo 22">
              <a:extLst>
                <a:ext uri="{FF2B5EF4-FFF2-40B4-BE49-F238E27FC236}">
                  <a16:creationId xmlns:a16="http://schemas.microsoft.com/office/drawing/2014/main" id="{6FD085E1-8909-A37E-46ED-A5DC315ED5A1}"/>
                </a:ext>
              </a:extLst>
            </p:cNvPr>
            <p:cNvGrpSpPr/>
            <p:nvPr/>
          </p:nvGrpSpPr>
          <p:grpSpPr>
            <a:xfrm>
              <a:off x="4231435" y="2639886"/>
              <a:ext cx="729815" cy="789114"/>
              <a:chOff x="2157620" y="2790244"/>
              <a:chExt cx="729815" cy="789114"/>
            </a:xfrm>
          </p:grpSpPr>
          <p:pic>
            <p:nvPicPr>
              <p:cNvPr id="17" name="Imagen 16" descr="Dibujo con letras blancas&#10;&#10;Descripción generada automáticamente con confianza media">
                <a:extLst>
                  <a:ext uri="{FF2B5EF4-FFF2-40B4-BE49-F238E27FC236}">
                    <a16:creationId xmlns:a16="http://schemas.microsoft.com/office/drawing/2014/main" id="{B4374C0F-01B2-434C-4ECE-23D6BBFCC2E5}"/>
                  </a:ext>
                </a:extLst>
              </p:cNvPr>
              <p:cNvPicPr>
                <a:picLocks noChangeAspect="1"/>
              </p:cNvPicPr>
              <p:nvPr/>
            </p:nvPicPr>
            <p:blipFill>
              <a:blip r:embed="rId7"/>
              <a:stretch>
                <a:fillRect/>
              </a:stretch>
            </p:blipFill>
            <p:spPr>
              <a:xfrm>
                <a:off x="2280547" y="3119437"/>
                <a:ext cx="459921" cy="459921"/>
              </a:xfrm>
              <a:prstGeom prst="rect">
                <a:avLst/>
              </a:prstGeom>
            </p:spPr>
          </p:pic>
          <p:sp>
            <p:nvSpPr>
              <p:cNvPr id="18" name="CuadroTexto 17">
                <a:extLst>
                  <a:ext uri="{FF2B5EF4-FFF2-40B4-BE49-F238E27FC236}">
                    <a16:creationId xmlns:a16="http://schemas.microsoft.com/office/drawing/2014/main" id="{59B017B4-DE8D-9889-6185-249A2B2CCA2E}"/>
                  </a:ext>
                </a:extLst>
              </p:cNvPr>
              <p:cNvSpPr txBox="1"/>
              <p:nvPr/>
            </p:nvSpPr>
            <p:spPr>
              <a:xfrm>
                <a:off x="2157620" y="2790244"/>
                <a:ext cx="729815" cy="276999"/>
              </a:xfrm>
              <a:prstGeom prst="rect">
                <a:avLst/>
              </a:prstGeom>
              <a:noFill/>
            </p:spPr>
            <p:txBody>
              <a:bodyPr wrap="none" rtlCol="0">
                <a:spAutoFit/>
              </a:bodyPr>
              <a:lstStyle/>
              <a:p>
                <a:r>
                  <a:rPr lang="es-PE" sz="1200" b="1" dirty="0"/>
                  <a:t>Django</a:t>
                </a:r>
                <a:endParaRPr lang="es-ES" b="1" dirty="0"/>
              </a:p>
            </p:txBody>
          </p:sp>
        </p:grpSp>
        <p:grpSp>
          <p:nvGrpSpPr>
            <p:cNvPr id="41" name="Grupo 40">
              <a:extLst>
                <a:ext uri="{FF2B5EF4-FFF2-40B4-BE49-F238E27FC236}">
                  <a16:creationId xmlns:a16="http://schemas.microsoft.com/office/drawing/2014/main" id="{52F3710F-C20B-3990-A335-ABD9142FCAE1}"/>
                </a:ext>
              </a:extLst>
            </p:cNvPr>
            <p:cNvGrpSpPr/>
            <p:nvPr/>
          </p:nvGrpSpPr>
          <p:grpSpPr>
            <a:xfrm>
              <a:off x="4269909" y="3634429"/>
              <a:ext cx="628826" cy="830380"/>
              <a:chOff x="4282006" y="4296500"/>
              <a:chExt cx="628826" cy="830380"/>
            </a:xfrm>
          </p:grpSpPr>
          <p:pic>
            <p:nvPicPr>
              <p:cNvPr id="39" name="Imagen 38" descr="Logotipo&#10;&#10;Descripción generada automáticamente">
                <a:extLst>
                  <a:ext uri="{FF2B5EF4-FFF2-40B4-BE49-F238E27FC236}">
                    <a16:creationId xmlns:a16="http://schemas.microsoft.com/office/drawing/2014/main" id="{B3A32712-EDE5-BB44-B680-17AB7430C7E7}"/>
                  </a:ext>
                </a:extLst>
              </p:cNvPr>
              <p:cNvPicPr>
                <a:picLocks noChangeAspect="1"/>
              </p:cNvPicPr>
              <p:nvPr/>
            </p:nvPicPr>
            <p:blipFill>
              <a:blip r:embed="rId8"/>
              <a:stretch>
                <a:fillRect/>
              </a:stretch>
            </p:blipFill>
            <p:spPr>
              <a:xfrm>
                <a:off x="4354362" y="4611003"/>
                <a:ext cx="515877" cy="515877"/>
              </a:xfrm>
              <a:prstGeom prst="rect">
                <a:avLst/>
              </a:prstGeom>
            </p:spPr>
          </p:pic>
          <p:sp>
            <p:nvSpPr>
              <p:cNvPr id="40" name="CuadroTexto 39">
                <a:extLst>
                  <a:ext uri="{FF2B5EF4-FFF2-40B4-BE49-F238E27FC236}">
                    <a16:creationId xmlns:a16="http://schemas.microsoft.com/office/drawing/2014/main" id="{2E32F743-6E59-7DCE-094D-9CB0090D6155}"/>
                  </a:ext>
                </a:extLst>
              </p:cNvPr>
              <p:cNvSpPr txBox="1"/>
              <p:nvPr/>
            </p:nvSpPr>
            <p:spPr>
              <a:xfrm>
                <a:off x="4282006" y="4296500"/>
                <a:ext cx="628826" cy="276999"/>
              </a:xfrm>
              <a:prstGeom prst="rect">
                <a:avLst/>
              </a:prstGeom>
              <a:noFill/>
            </p:spPr>
            <p:txBody>
              <a:bodyPr wrap="none" rtlCol="0">
                <a:spAutoFit/>
              </a:bodyPr>
              <a:lstStyle/>
              <a:p>
                <a:r>
                  <a:rPr lang="es-PE" sz="1200" b="1" dirty="0"/>
                  <a:t>Keras</a:t>
                </a:r>
                <a:endParaRPr lang="es-ES" b="1" dirty="0"/>
              </a:p>
            </p:txBody>
          </p:sp>
        </p:grpSp>
        <p:grpSp>
          <p:nvGrpSpPr>
            <p:cNvPr id="45" name="Grupo 44">
              <a:extLst>
                <a:ext uri="{FF2B5EF4-FFF2-40B4-BE49-F238E27FC236}">
                  <a16:creationId xmlns:a16="http://schemas.microsoft.com/office/drawing/2014/main" id="{0F116A28-0513-24B6-27E7-80E3F4FF69CA}"/>
                </a:ext>
              </a:extLst>
            </p:cNvPr>
            <p:cNvGrpSpPr/>
            <p:nvPr/>
          </p:nvGrpSpPr>
          <p:grpSpPr>
            <a:xfrm>
              <a:off x="4110034" y="4680927"/>
              <a:ext cx="1016432" cy="866399"/>
              <a:chOff x="4110034" y="4680927"/>
              <a:chExt cx="1016432" cy="866399"/>
            </a:xfrm>
          </p:grpSpPr>
          <p:pic>
            <p:nvPicPr>
              <p:cNvPr id="43" name="Imagen 42" descr="Logotipo&#10;&#10;Descripción generada automáticamente">
                <a:extLst>
                  <a:ext uri="{FF2B5EF4-FFF2-40B4-BE49-F238E27FC236}">
                    <a16:creationId xmlns:a16="http://schemas.microsoft.com/office/drawing/2014/main" id="{8F2E4155-6ED2-4361-2D2B-68AF3029D0AE}"/>
                  </a:ext>
                </a:extLst>
              </p:cNvPr>
              <p:cNvPicPr>
                <a:picLocks noChangeAspect="1"/>
              </p:cNvPicPr>
              <p:nvPr/>
            </p:nvPicPr>
            <p:blipFill>
              <a:blip r:embed="rId9"/>
              <a:stretch>
                <a:fillRect/>
              </a:stretch>
            </p:blipFill>
            <p:spPr>
              <a:xfrm>
                <a:off x="4337766" y="4986357"/>
                <a:ext cx="560969" cy="560969"/>
              </a:xfrm>
              <a:prstGeom prst="rect">
                <a:avLst/>
              </a:prstGeom>
            </p:spPr>
          </p:pic>
          <p:sp>
            <p:nvSpPr>
              <p:cNvPr id="44" name="CuadroTexto 43">
                <a:extLst>
                  <a:ext uri="{FF2B5EF4-FFF2-40B4-BE49-F238E27FC236}">
                    <a16:creationId xmlns:a16="http://schemas.microsoft.com/office/drawing/2014/main" id="{15D5A6EF-0DCF-1B9F-D21E-E3C502421383}"/>
                  </a:ext>
                </a:extLst>
              </p:cNvPr>
              <p:cNvSpPr txBox="1"/>
              <p:nvPr/>
            </p:nvSpPr>
            <p:spPr>
              <a:xfrm>
                <a:off x="4110034" y="4680927"/>
                <a:ext cx="1016432" cy="276999"/>
              </a:xfrm>
              <a:prstGeom prst="rect">
                <a:avLst/>
              </a:prstGeom>
              <a:noFill/>
            </p:spPr>
            <p:txBody>
              <a:bodyPr wrap="none" rtlCol="0">
                <a:spAutoFit/>
              </a:bodyPr>
              <a:lstStyle/>
              <a:p>
                <a:r>
                  <a:rPr lang="es-PE" sz="1200" b="1" dirty="0"/>
                  <a:t>Tensorflow</a:t>
                </a:r>
                <a:endParaRPr lang="es-ES" b="1" dirty="0"/>
              </a:p>
            </p:txBody>
          </p:sp>
        </p:grpSp>
      </p:grpSp>
      <p:cxnSp>
        <p:nvCxnSpPr>
          <p:cNvPr id="47" name="Conector recto de flecha 46">
            <a:extLst>
              <a:ext uri="{FF2B5EF4-FFF2-40B4-BE49-F238E27FC236}">
                <a16:creationId xmlns:a16="http://schemas.microsoft.com/office/drawing/2014/main" id="{637C5FD2-77B9-24D1-CFCB-E0B2339CAC44}"/>
              </a:ext>
            </a:extLst>
          </p:cNvPr>
          <p:cNvCxnSpPr>
            <a:cxnSpLocks/>
          </p:cNvCxnSpPr>
          <p:nvPr/>
        </p:nvCxnSpPr>
        <p:spPr>
          <a:xfrm>
            <a:off x="3870840"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ángulo 47">
            <a:extLst>
              <a:ext uri="{FF2B5EF4-FFF2-40B4-BE49-F238E27FC236}">
                <a16:creationId xmlns:a16="http://schemas.microsoft.com/office/drawing/2014/main" id="{807BC917-228F-7279-16FF-693673951F3C}"/>
              </a:ext>
            </a:extLst>
          </p:cNvPr>
          <p:cNvSpPr/>
          <p:nvPr/>
        </p:nvSpPr>
        <p:spPr>
          <a:xfrm>
            <a:off x="4784376"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50" name="Conector recto de flecha 49">
            <a:extLst>
              <a:ext uri="{FF2B5EF4-FFF2-40B4-BE49-F238E27FC236}">
                <a16:creationId xmlns:a16="http://schemas.microsoft.com/office/drawing/2014/main" id="{ABFA6148-3746-AE2F-4F44-91DFF0C43036}"/>
              </a:ext>
            </a:extLst>
          </p:cNvPr>
          <p:cNvCxnSpPr>
            <a:cxnSpLocks/>
          </p:cNvCxnSpPr>
          <p:nvPr/>
        </p:nvCxnSpPr>
        <p:spPr>
          <a:xfrm>
            <a:off x="7303570" y="3438486"/>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4" name="Grupo 53">
            <a:extLst>
              <a:ext uri="{FF2B5EF4-FFF2-40B4-BE49-F238E27FC236}">
                <a16:creationId xmlns:a16="http://schemas.microsoft.com/office/drawing/2014/main" id="{CDF0A71F-1CDA-FC03-9E55-AD93DA3EFB47}"/>
              </a:ext>
            </a:extLst>
          </p:cNvPr>
          <p:cNvGrpSpPr/>
          <p:nvPr/>
        </p:nvGrpSpPr>
        <p:grpSpPr>
          <a:xfrm>
            <a:off x="8596209" y="3925562"/>
            <a:ext cx="1491536" cy="1351426"/>
            <a:chOff x="8776318" y="3495929"/>
            <a:chExt cx="1045317" cy="1024595"/>
          </a:xfrm>
        </p:grpSpPr>
        <p:pic>
          <p:nvPicPr>
            <p:cNvPr id="52" name="Imagen 51" descr="Logotipo, nombre de la empresa&#10;&#10;Descripción generada automáticamente">
              <a:extLst>
                <a:ext uri="{FF2B5EF4-FFF2-40B4-BE49-F238E27FC236}">
                  <a16:creationId xmlns:a16="http://schemas.microsoft.com/office/drawing/2014/main" id="{A1FC2C3C-FA5F-7BCD-0A0A-0B6DCFBB1FAF}"/>
                </a:ext>
              </a:extLst>
            </p:cNvPr>
            <p:cNvPicPr>
              <a:picLocks noChangeAspect="1"/>
            </p:cNvPicPr>
            <p:nvPr/>
          </p:nvPicPr>
          <p:blipFill>
            <a:blip r:embed="rId10"/>
            <a:stretch>
              <a:fillRect/>
            </a:stretch>
          </p:blipFill>
          <p:spPr>
            <a:xfrm>
              <a:off x="8776318" y="3735933"/>
              <a:ext cx="1045317" cy="784591"/>
            </a:xfrm>
            <a:prstGeom prst="rect">
              <a:avLst/>
            </a:prstGeom>
          </p:spPr>
        </p:pic>
        <p:sp>
          <p:nvSpPr>
            <p:cNvPr id="53" name="CuadroTexto 52">
              <a:extLst>
                <a:ext uri="{FF2B5EF4-FFF2-40B4-BE49-F238E27FC236}">
                  <a16:creationId xmlns:a16="http://schemas.microsoft.com/office/drawing/2014/main" id="{39AAD5BA-E5D2-6A11-5502-6EBF0C19B7D5}"/>
                </a:ext>
              </a:extLst>
            </p:cNvPr>
            <p:cNvSpPr txBox="1"/>
            <p:nvPr/>
          </p:nvSpPr>
          <p:spPr>
            <a:xfrm>
              <a:off x="8915369" y="3495929"/>
              <a:ext cx="748924" cy="276999"/>
            </a:xfrm>
            <a:prstGeom prst="rect">
              <a:avLst/>
            </a:prstGeom>
            <a:noFill/>
          </p:spPr>
          <p:txBody>
            <a:bodyPr wrap="none" rtlCol="0">
              <a:spAutoFit/>
            </a:bodyPr>
            <a:lstStyle/>
            <a:p>
              <a:pPr algn="ctr"/>
              <a:r>
                <a:rPr lang="es-PE" sz="1200" b="1" dirty="0"/>
                <a:t>MySQL</a:t>
              </a:r>
            </a:p>
          </p:txBody>
        </p:sp>
      </p:grpSp>
      <p:sp>
        <p:nvSpPr>
          <p:cNvPr id="55" name="Rectángulo 54">
            <a:extLst>
              <a:ext uri="{FF2B5EF4-FFF2-40B4-BE49-F238E27FC236}">
                <a16:creationId xmlns:a16="http://schemas.microsoft.com/office/drawing/2014/main" id="{A617F35F-9553-BB89-8115-4F2CDA48E825}"/>
              </a:ext>
            </a:extLst>
          </p:cNvPr>
          <p:cNvSpPr/>
          <p:nvPr/>
        </p:nvSpPr>
        <p:spPr>
          <a:xfrm>
            <a:off x="8208940"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6" name="CuadroTexto 55">
            <a:extLst>
              <a:ext uri="{FF2B5EF4-FFF2-40B4-BE49-F238E27FC236}">
                <a16:creationId xmlns:a16="http://schemas.microsoft.com/office/drawing/2014/main" id="{027438BA-5708-A5CC-7904-6E3686EDA37C}"/>
              </a:ext>
            </a:extLst>
          </p:cNvPr>
          <p:cNvSpPr txBox="1"/>
          <p:nvPr/>
        </p:nvSpPr>
        <p:spPr>
          <a:xfrm>
            <a:off x="5357386" y="1031672"/>
            <a:ext cx="1059906" cy="246221"/>
          </a:xfrm>
          <a:prstGeom prst="rect">
            <a:avLst/>
          </a:prstGeom>
          <a:noFill/>
        </p:spPr>
        <p:txBody>
          <a:bodyPr wrap="none" rtlCol="0">
            <a:spAutoFit/>
          </a:bodyPr>
          <a:lstStyle/>
          <a:p>
            <a:r>
              <a:rPr lang="es-PE" sz="1000" dirty="0"/>
              <a:t>Procesamiento</a:t>
            </a:r>
            <a:endParaRPr lang="es-ES" sz="1000" dirty="0"/>
          </a:p>
        </p:txBody>
      </p:sp>
      <p:sp>
        <p:nvSpPr>
          <p:cNvPr id="57" name="CuadroTexto 56">
            <a:extLst>
              <a:ext uri="{FF2B5EF4-FFF2-40B4-BE49-F238E27FC236}">
                <a16:creationId xmlns:a16="http://schemas.microsoft.com/office/drawing/2014/main" id="{2745EAC1-3B5D-E93F-65AC-BD7DE564BDBA}"/>
              </a:ext>
            </a:extLst>
          </p:cNvPr>
          <p:cNvSpPr txBox="1"/>
          <p:nvPr/>
        </p:nvSpPr>
        <p:spPr>
          <a:xfrm>
            <a:off x="8778217" y="1024333"/>
            <a:ext cx="1178528" cy="246221"/>
          </a:xfrm>
          <a:prstGeom prst="rect">
            <a:avLst/>
          </a:prstGeom>
          <a:noFill/>
        </p:spPr>
        <p:txBody>
          <a:bodyPr wrap="none" rtlCol="0">
            <a:spAutoFit/>
          </a:bodyPr>
          <a:lstStyle/>
          <a:p>
            <a:r>
              <a:rPr lang="es-PE" sz="1000" dirty="0"/>
              <a:t>Almacenamiento</a:t>
            </a:r>
            <a:endParaRPr lang="es-ES" sz="1000" dirty="0"/>
          </a:p>
        </p:txBody>
      </p:sp>
    </p:spTree>
    <p:extLst>
      <p:ext uri="{BB962C8B-B14F-4D97-AF65-F5344CB8AC3E}">
        <p14:creationId xmlns:p14="http://schemas.microsoft.com/office/powerpoint/2010/main" val="761821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A39E4-5A0D-DB3C-8530-670D3E1322EA}"/>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41C3AF58-DF93-36E8-A482-4EAC2F97AF9C}"/>
              </a:ext>
            </a:extLst>
          </p:cNvPr>
          <p:cNvSpPr txBox="1"/>
          <p:nvPr/>
        </p:nvSpPr>
        <p:spPr>
          <a:xfrm>
            <a:off x="93305" y="550507"/>
            <a:ext cx="198528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SISTEMA WEB</a:t>
            </a:r>
          </a:p>
        </p:txBody>
      </p:sp>
      <p:sp>
        <p:nvSpPr>
          <p:cNvPr id="10" name="CuadroTexto 9">
            <a:extLst>
              <a:ext uri="{FF2B5EF4-FFF2-40B4-BE49-F238E27FC236}">
                <a16:creationId xmlns:a16="http://schemas.microsoft.com/office/drawing/2014/main" id="{F1769E8A-6E4F-B139-EACB-6252F2B656EF}"/>
              </a:ext>
            </a:extLst>
          </p:cNvPr>
          <p:cNvSpPr txBox="1"/>
          <p:nvPr/>
        </p:nvSpPr>
        <p:spPr>
          <a:xfrm>
            <a:off x="4304922" y="6271969"/>
            <a:ext cx="2710999" cy="369332"/>
          </a:xfrm>
          <a:prstGeom prst="rect">
            <a:avLst/>
          </a:prstGeom>
          <a:noFill/>
        </p:spPr>
        <p:txBody>
          <a:bodyPr wrap="none" rtlCol="0">
            <a:spAutoFit/>
          </a:bodyPr>
          <a:lstStyle/>
          <a:p>
            <a:r>
              <a:rPr lang="es-PE" sz="1800" b="0" i="0" u="none" strike="noStrike" baseline="0" dirty="0">
                <a:solidFill>
                  <a:srgbClr val="000000"/>
                </a:solidFill>
                <a:latin typeface="Times New Roman" panose="02020603050405020304" pitchFamily="18" charset="0"/>
                <a:cs typeface="Times New Roman" panose="02020603050405020304" pitchFamily="18" charset="0"/>
              </a:rPr>
              <a:t>Fuente: Elaboración Propia</a:t>
            </a:r>
            <a:endParaRPr lang="es-PE" dirty="0">
              <a:latin typeface="Times New Roman" panose="02020603050405020304" pitchFamily="18" charset="0"/>
              <a:cs typeface="Times New Roman" panose="02020603050405020304" pitchFamily="18" charset="0"/>
            </a:endParaRPr>
          </a:p>
        </p:txBody>
      </p:sp>
      <p:pic>
        <p:nvPicPr>
          <p:cNvPr id="5" name="Imagen 4">
            <a:extLst>
              <a:ext uri="{FF2B5EF4-FFF2-40B4-BE49-F238E27FC236}">
                <a16:creationId xmlns:a16="http://schemas.microsoft.com/office/drawing/2014/main" id="{5B14F84B-0C53-3F1C-6896-23C38D8D7416}"/>
              </a:ext>
            </a:extLst>
          </p:cNvPr>
          <p:cNvPicPr>
            <a:picLocks noChangeAspect="1"/>
          </p:cNvPicPr>
          <p:nvPr/>
        </p:nvPicPr>
        <p:blipFill>
          <a:blip r:embed="rId2"/>
          <a:srcRect t="5987"/>
          <a:stretch/>
        </p:blipFill>
        <p:spPr>
          <a:xfrm>
            <a:off x="93305" y="1772817"/>
            <a:ext cx="3517641" cy="3418501"/>
          </a:xfrm>
          <a:prstGeom prst="rect">
            <a:avLst/>
          </a:prstGeom>
        </p:spPr>
      </p:pic>
      <p:pic>
        <p:nvPicPr>
          <p:cNvPr id="7" name="Imagen 6">
            <a:extLst>
              <a:ext uri="{FF2B5EF4-FFF2-40B4-BE49-F238E27FC236}">
                <a16:creationId xmlns:a16="http://schemas.microsoft.com/office/drawing/2014/main" id="{D08D9043-0762-B786-59FC-99F3D0FDA83B}"/>
              </a:ext>
            </a:extLst>
          </p:cNvPr>
          <p:cNvPicPr>
            <a:picLocks noChangeAspect="1"/>
          </p:cNvPicPr>
          <p:nvPr/>
        </p:nvPicPr>
        <p:blipFill>
          <a:blip r:embed="rId3"/>
          <a:stretch>
            <a:fillRect/>
          </a:stretch>
        </p:blipFill>
        <p:spPr>
          <a:xfrm>
            <a:off x="3852681" y="1772817"/>
            <a:ext cx="4062992" cy="3418502"/>
          </a:xfrm>
          <a:prstGeom prst="rect">
            <a:avLst/>
          </a:prstGeom>
        </p:spPr>
      </p:pic>
      <p:pic>
        <p:nvPicPr>
          <p:cNvPr id="9" name="Imagen 8">
            <a:extLst>
              <a:ext uri="{FF2B5EF4-FFF2-40B4-BE49-F238E27FC236}">
                <a16:creationId xmlns:a16="http://schemas.microsoft.com/office/drawing/2014/main" id="{3E1879E8-34D6-21A4-CA01-4AA1D95892D6}"/>
              </a:ext>
            </a:extLst>
          </p:cNvPr>
          <p:cNvPicPr>
            <a:picLocks noChangeAspect="1"/>
          </p:cNvPicPr>
          <p:nvPr/>
        </p:nvPicPr>
        <p:blipFill>
          <a:blip r:embed="rId4"/>
          <a:stretch>
            <a:fillRect/>
          </a:stretch>
        </p:blipFill>
        <p:spPr>
          <a:xfrm>
            <a:off x="8157408" y="1772816"/>
            <a:ext cx="3874852" cy="3418501"/>
          </a:xfrm>
          <a:prstGeom prst="rect">
            <a:avLst/>
          </a:prstGeom>
        </p:spPr>
      </p:pic>
    </p:spTree>
    <p:extLst>
      <p:ext uri="{BB962C8B-B14F-4D97-AF65-F5344CB8AC3E}">
        <p14:creationId xmlns:p14="http://schemas.microsoft.com/office/powerpoint/2010/main" val="13537612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A6EC6-9DF1-8A5C-84AB-FF65DB9A6CBF}"/>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924D6A54-9614-3173-8185-C22547ED2DDD}"/>
              </a:ext>
            </a:extLst>
          </p:cNvPr>
          <p:cNvSpPr txBox="1"/>
          <p:nvPr/>
        </p:nvSpPr>
        <p:spPr>
          <a:xfrm>
            <a:off x="4451492" y="1787425"/>
            <a:ext cx="3574826"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05</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RESULTADOS</a:t>
            </a:r>
          </a:p>
        </p:txBody>
      </p:sp>
    </p:spTree>
    <p:extLst>
      <p:ext uri="{BB962C8B-B14F-4D97-AF65-F5344CB8AC3E}">
        <p14:creationId xmlns:p14="http://schemas.microsoft.com/office/powerpoint/2010/main" val="2498468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20BF6-11D2-F2EC-0B73-F9098DC7E067}"/>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8DF21D8D-F58F-01BB-749C-5E2E0E19B945}"/>
              </a:ext>
            </a:extLst>
          </p:cNvPr>
          <p:cNvSpPr txBox="1"/>
          <p:nvPr/>
        </p:nvSpPr>
        <p:spPr>
          <a:xfrm>
            <a:off x="674247" y="417148"/>
            <a:ext cx="3583738"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ANÁLISIS DE RESULTADOS</a:t>
            </a:r>
          </a:p>
        </p:txBody>
      </p:sp>
      <p:pic>
        <p:nvPicPr>
          <p:cNvPr id="5" name="Imagen 4">
            <a:extLst>
              <a:ext uri="{FF2B5EF4-FFF2-40B4-BE49-F238E27FC236}">
                <a16:creationId xmlns:a16="http://schemas.microsoft.com/office/drawing/2014/main" id="{269AF300-B081-F79B-B245-3CDBD6CE3AA1}"/>
              </a:ext>
            </a:extLst>
          </p:cNvPr>
          <p:cNvPicPr>
            <a:picLocks noChangeAspect="1"/>
          </p:cNvPicPr>
          <p:nvPr/>
        </p:nvPicPr>
        <p:blipFill>
          <a:blip r:embed="rId2"/>
          <a:stretch>
            <a:fillRect/>
          </a:stretch>
        </p:blipFill>
        <p:spPr>
          <a:xfrm>
            <a:off x="2856335" y="1912285"/>
            <a:ext cx="6479326" cy="1117449"/>
          </a:xfrm>
          <a:prstGeom prst="rect">
            <a:avLst/>
          </a:prstGeom>
        </p:spPr>
      </p:pic>
      <p:sp>
        <p:nvSpPr>
          <p:cNvPr id="6" name="CuadroTexto 5">
            <a:extLst>
              <a:ext uri="{FF2B5EF4-FFF2-40B4-BE49-F238E27FC236}">
                <a16:creationId xmlns:a16="http://schemas.microsoft.com/office/drawing/2014/main" id="{6D183CB2-DCCC-71C7-FB81-AACC4163F0B0}"/>
              </a:ext>
            </a:extLst>
          </p:cNvPr>
          <p:cNvSpPr txBox="1"/>
          <p:nvPr/>
        </p:nvSpPr>
        <p:spPr>
          <a:xfrm>
            <a:off x="4583406" y="5952215"/>
            <a:ext cx="3025187" cy="369332"/>
          </a:xfrm>
          <a:prstGeom prst="rect">
            <a:avLst/>
          </a:prstGeom>
          <a:noFill/>
        </p:spPr>
        <p:txBody>
          <a:bodyPr wrap="none" rtlCol="0">
            <a:spAutoFit/>
          </a:bodyPr>
          <a:lstStyle/>
          <a:p>
            <a:r>
              <a:rPr lang="es-PE" sz="1800" b="0" i="0" u="none" strike="noStrike" baseline="0" dirty="0">
                <a:solidFill>
                  <a:srgbClr val="000000"/>
                </a:solidFill>
                <a:latin typeface="Times New Roman" panose="02020603050405020304" pitchFamily="18" charset="0"/>
              </a:rPr>
              <a:t>FUENTE: Elaboración Propia </a:t>
            </a:r>
            <a:endParaRPr lang="es-PE" dirty="0"/>
          </a:p>
        </p:txBody>
      </p:sp>
      <p:pic>
        <p:nvPicPr>
          <p:cNvPr id="7" name="Imagen 6">
            <a:extLst>
              <a:ext uri="{FF2B5EF4-FFF2-40B4-BE49-F238E27FC236}">
                <a16:creationId xmlns:a16="http://schemas.microsoft.com/office/drawing/2014/main" id="{65B57F12-9F0F-486B-006E-41ECACEE74D7}"/>
              </a:ext>
            </a:extLst>
          </p:cNvPr>
          <p:cNvPicPr>
            <a:picLocks noChangeAspect="1"/>
          </p:cNvPicPr>
          <p:nvPr/>
        </p:nvPicPr>
        <p:blipFill>
          <a:blip r:embed="rId3">
            <a:extLst>
              <a:ext uri="{28A0092B-C50C-407E-A947-70E740481C1C}">
                <a14:useLocalDpi xmlns:a14="http://schemas.microsoft.com/office/drawing/2010/main" val="0"/>
              </a:ext>
            </a:extLst>
          </a:blip>
          <a:srcRect l="5479" t="40373" r="7800" b="9285"/>
          <a:stretch/>
        </p:blipFill>
        <p:spPr>
          <a:xfrm>
            <a:off x="4897991" y="4072537"/>
            <a:ext cx="2396015" cy="1637980"/>
          </a:xfrm>
          <a:prstGeom prst="rect">
            <a:avLst/>
          </a:prstGeom>
        </p:spPr>
      </p:pic>
      <p:sp>
        <p:nvSpPr>
          <p:cNvPr id="9" name="CuadroTexto 8">
            <a:extLst>
              <a:ext uri="{FF2B5EF4-FFF2-40B4-BE49-F238E27FC236}">
                <a16:creationId xmlns:a16="http://schemas.microsoft.com/office/drawing/2014/main" id="{0FDB9CAF-013C-8D02-443E-10266D036904}"/>
              </a:ext>
            </a:extLst>
          </p:cNvPr>
          <p:cNvSpPr txBox="1"/>
          <p:nvPr/>
        </p:nvSpPr>
        <p:spPr>
          <a:xfrm>
            <a:off x="5176419" y="1473228"/>
            <a:ext cx="183915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DATASET SICAP V2</a:t>
            </a:r>
          </a:p>
        </p:txBody>
      </p:sp>
      <p:sp>
        <p:nvSpPr>
          <p:cNvPr id="11" name="CuadroTexto 10">
            <a:extLst>
              <a:ext uri="{FF2B5EF4-FFF2-40B4-BE49-F238E27FC236}">
                <a16:creationId xmlns:a16="http://schemas.microsoft.com/office/drawing/2014/main" id="{0F5FD2EF-2AE4-22EA-3D70-016E55EBA1B1}"/>
              </a:ext>
            </a:extLst>
          </p:cNvPr>
          <p:cNvSpPr txBox="1"/>
          <p:nvPr/>
        </p:nvSpPr>
        <p:spPr>
          <a:xfrm>
            <a:off x="4706964" y="3558833"/>
            <a:ext cx="277806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RESOLUCIÓN DE LA IMAGEN</a:t>
            </a:r>
          </a:p>
        </p:txBody>
      </p:sp>
    </p:spTree>
    <p:extLst>
      <p:ext uri="{BB962C8B-B14F-4D97-AF65-F5344CB8AC3E}">
        <p14:creationId xmlns:p14="http://schemas.microsoft.com/office/powerpoint/2010/main" val="23793828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50CC9-B9C0-BA45-5EB8-B3903DF374BE}"/>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AAF784D3-56A9-DD46-E2F0-03C2FD0DD742}"/>
              </a:ext>
            </a:extLst>
          </p:cNvPr>
          <p:cNvSpPr txBox="1"/>
          <p:nvPr/>
        </p:nvSpPr>
        <p:spPr>
          <a:xfrm>
            <a:off x="119075" y="18032"/>
            <a:ext cx="1953805"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MODELOS EVALUADOS</a:t>
            </a:r>
          </a:p>
        </p:txBody>
      </p:sp>
      <p:sp>
        <p:nvSpPr>
          <p:cNvPr id="6" name="CuadroTexto 5">
            <a:extLst>
              <a:ext uri="{FF2B5EF4-FFF2-40B4-BE49-F238E27FC236}">
                <a16:creationId xmlns:a16="http://schemas.microsoft.com/office/drawing/2014/main" id="{35767BA6-8E9B-5BB3-C150-FE9A47414CD6}"/>
              </a:ext>
            </a:extLst>
          </p:cNvPr>
          <p:cNvSpPr txBox="1"/>
          <p:nvPr/>
        </p:nvSpPr>
        <p:spPr>
          <a:xfrm>
            <a:off x="5177319" y="6604084"/>
            <a:ext cx="1837362" cy="253916"/>
          </a:xfrm>
          <a:prstGeom prst="rect">
            <a:avLst/>
          </a:prstGeom>
          <a:noFill/>
        </p:spPr>
        <p:txBody>
          <a:bodyPr wrap="none" rtlCol="0">
            <a:spAutoFit/>
          </a:bodyPr>
          <a:lstStyle/>
          <a:p>
            <a:r>
              <a:rPr lang="es-PE" sz="1050" b="0" i="0" u="none" strike="noStrike" baseline="0" dirty="0">
                <a:solidFill>
                  <a:srgbClr val="000000"/>
                </a:solidFill>
                <a:latin typeface="Times New Roman" panose="02020603050405020304" pitchFamily="18" charset="0"/>
              </a:rPr>
              <a:t>FUENTE: Elaboración Propia </a:t>
            </a:r>
            <a:endParaRPr lang="es-PE" sz="1050" dirty="0"/>
          </a:p>
        </p:txBody>
      </p:sp>
      <p:sp>
        <p:nvSpPr>
          <p:cNvPr id="21" name="CuadroTexto 20">
            <a:extLst>
              <a:ext uri="{FF2B5EF4-FFF2-40B4-BE49-F238E27FC236}">
                <a16:creationId xmlns:a16="http://schemas.microsoft.com/office/drawing/2014/main" id="{D9811BD8-E105-875C-1ACB-FBE870CB1B6B}"/>
              </a:ext>
            </a:extLst>
          </p:cNvPr>
          <p:cNvSpPr txBox="1"/>
          <p:nvPr/>
        </p:nvSpPr>
        <p:spPr>
          <a:xfrm>
            <a:off x="1667306" y="1076095"/>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E4F3F805-9329-31FF-5ED2-BF8971F0CFD1}"/>
              </a:ext>
            </a:extLst>
          </p:cNvPr>
          <p:cNvSpPr txBox="1"/>
          <p:nvPr/>
        </p:nvSpPr>
        <p:spPr>
          <a:xfrm>
            <a:off x="5607434" y="1053071"/>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9EA8ECDB-87C8-40DA-1ED1-6BF427C9F9B9}"/>
              </a:ext>
            </a:extLst>
          </p:cNvPr>
          <p:cNvSpPr txBox="1"/>
          <p:nvPr/>
        </p:nvSpPr>
        <p:spPr>
          <a:xfrm>
            <a:off x="9648189" y="1053071"/>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pic>
        <p:nvPicPr>
          <p:cNvPr id="25" name="Imagen 24" descr="Diagrama&#10;&#10;Descripción generada automáticamente">
            <a:extLst>
              <a:ext uri="{FF2B5EF4-FFF2-40B4-BE49-F238E27FC236}">
                <a16:creationId xmlns:a16="http://schemas.microsoft.com/office/drawing/2014/main" id="{470BFE74-FE2A-9213-7092-45E59EB325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565" y="2700338"/>
            <a:ext cx="3467100" cy="2028825"/>
          </a:xfrm>
          <a:prstGeom prst="rect">
            <a:avLst/>
          </a:prstGeom>
        </p:spPr>
      </p:pic>
      <p:sp>
        <p:nvSpPr>
          <p:cNvPr id="27" name="CuadroTexto 26">
            <a:extLst>
              <a:ext uri="{FF2B5EF4-FFF2-40B4-BE49-F238E27FC236}">
                <a16:creationId xmlns:a16="http://schemas.microsoft.com/office/drawing/2014/main" id="{C43D70C7-6B76-259F-5344-83EC56C475DB}"/>
              </a:ext>
            </a:extLst>
          </p:cNvPr>
          <p:cNvSpPr txBox="1"/>
          <p:nvPr/>
        </p:nvSpPr>
        <p:spPr>
          <a:xfrm>
            <a:off x="512128" y="1842050"/>
            <a:ext cx="3287485" cy="461665"/>
          </a:xfrm>
          <a:prstGeom prst="rect">
            <a:avLst/>
          </a:prstGeom>
          <a:noFill/>
        </p:spPr>
        <p:txBody>
          <a:bodyPr wrap="square">
            <a:spAutoFit/>
          </a:bodyPr>
          <a:lstStyle/>
          <a:p>
            <a:pPr algn="ctr"/>
            <a:r>
              <a:rPr lang="es-ES" sz="1200" dirty="0">
                <a:effectLst/>
                <a:latin typeface="Times New Roman" panose="02020603050405020304" pitchFamily="18" charset="0"/>
                <a:ea typeface="Calibri" panose="020F0502020204030204" pitchFamily="34" charset="0"/>
              </a:rPr>
              <a:t>Arquitectura de VGG-16 separada por 16 capas convolucionales</a:t>
            </a:r>
            <a:endParaRPr lang="es-ES" sz="1200" dirty="0"/>
          </a:p>
        </p:txBody>
      </p:sp>
      <p:pic>
        <p:nvPicPr>
          <p:cNvPr id="28" name="Imagen 27" descr="Escala de tiempo&#10;&#10;Descripción generada automáticamente">
            <a:extLst>
              <a:ext uri="{FF2B5EF4-FFF2-40B4-BE49-F238E27FC236}">
                <a16:creationId xmlns:a16="http://schemas.microsoft.com/office/drawing/2014/main" id="{96385AD9-1A95-BB00-70B5-8552313F5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7869" y="3243035"/>
            <a:ext cx="3835468" cy="943429"/>
          </a:xfrm>
          <a:prstGeom prst="rect">
            <a:avLst/>
          </a:prstGeom>
        </p:spPr>
      </p:pic>
      <p:sp>
        <p:nvSpPr>
          <p:cNvPr id="30" name="CuadroTexto 29">
            <a:extLst>
              <a:ext uri="{FF2B5EF4-FFF2-40B4-BE49-F238E27FC236}">
                <a16:creationId xmlns:a16="http://schemas.microsoft.com/office/drawing/2014/main" id="{585DB86F-58CF-0A47-BE22-5456745C6067}"/>
              </a:ext>
            </a:extLst>
          </p:cNvPr>
          <p:cNvSpPr txBox="1"/>
          <p:nvPr/>
        </p:nvSpPr>
        <p:spPr>
          <a:xfrm>
            <a:off x="5313247" y="1942077"/>
            <a:ext cx="1565502" cy="261610"/>
          </a:xfrm>
          <a:prstGeom prst="rect">
            <a:avLst/>
          </a:prstGeom>
          <a:noFill/>
        </p:spPr>
        <p:txBody>
          <a:bodyPr wrap="square">
            <a:spAutoFit/>
          </a:bodyPr>
          <a:lstStyle/>
          <a:p>
            <a:r>
              <a:rPr lang="es-ES" sz="1100" dirty="0">
                <a:effectLst/>
                <a:latin typeface="Times New Roman" panose="02020603050405020304" pitchFamily="18" charset="0"/>
                <a:ea typeface="Calibri" panose="020F0502020204030204" pitchFamily="34" charset="0"/>
              </a:rPr>
              <a:t>Modelo de red VGG-19</a:t>
            </a:r>
            <a:endParaRPr lang="es-ES" sz="1100" dirty="0"/>
          </a:p>
        </p:txBody>
      </p:sp>
      <p:pic>
        <p:nvPicPr>
          <p:cNvPr id="31" name="Imagen 30" descr="Gráfico, Diagrama, Gráfico de cajas y bigotes&#10;&#10;Descripción generada automáticamente">
            <a:extLst>
              <a:ext uri="{FF2B5EF4-FFF2-40B4-BE49-F238E27FC236}">
                <a16:creationId xmlns:a16="http://schemas.microsoft.com/office/drawing/2014/main" id="{28C1C065-9803-390A-A21F-8B08FBA8EC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5932" y="2986160"/>
            <a:ext cx="3145336" cy="1457177"/>
          </a:xfrm>
          <a:prstGeom prst="rect">
            <a:avLst/>
          </a:prstGeom>
        </p:spPr>
      </p:pic>
      <p:sp>
        <p:nvSpPr>
          <p:cNvPr id="33" name="CuadroTexto 32">
            <a:extLst>
              <a:ext uri="{FF2B5EF4-FFF2-40B4-BE49-F238E27FC236}">
                <a16:creationId xmlns:a16="http://schemas.microsoft.com/office/drawing/2014/main" id="{3B977614-EFBA-526A-70FB-B7280E2880C4}"/>
              </a:ext>
            </a:extLst>
          </p:cNvPr>
          <p:cNvSpPr txBox="1"/>
          <p:nvPr/>
        </p:nvSpPr>
        <p:spPr>
          <a:xfrm>
            <a:off x="9257551" y="1942077"/>
            <a:ext cx="1902097" cy="276999"/>
          </a:xfrm>
          <a:prstGeom prst="rect">
            <a:avLst/>
          </a:prstGeom>
          <a:noFill/>
        </p:spPr>
        <p:txBody>
          <a:bodyPr wrap="square">
            <a:spAutoFit/>
          </a:bodyPr>
          <a:lstStyle/>
          <a:p>
            <a:r>
              <a:rPr lang="es-ES" sz="1200" dirty="0">
                <a:effectLst/>
                <a:latin typeface="Times New Roman" panose="02020603050405020304" pitchFamily="18" charset="0"/>
                <a:ea typeface="Calibri" panose="020F0502020204030204" pitchFamily="34" charset="0"/>
              </a:rPr>
              <a:t>Arquitectura</a:t>
            </a:r>
            <a:r>
              <a:rPr lang="es-ES" sz="1100" dirty="0">
                <a:effectLst/>
                <a:latin typeface="Times New Roman" panose="02020603050405020304" pitchFamily="18" charset="0"/>
                <a:ea typeface="Calibri" panose="020F0502020204030204" pitchFamily="34" charset="0"/>
              </a:rPr>
              <a:t> de ResNet50</a:t>
            </a:r>
            <a:endParaRPr lang="es-ES" sz="1100" dirty="0"/>
          </a:p>
        </p:txBody>
      </p:sp>
    </p:spTree>
    <p:extLst>
      <p:ext uri="{BB962C8B-B14F-4D97-AF65-F5344CB8AC3E}">
        <p14:creationId xmlns:p14="http://schemas.microsoft.com/office/powerpoint/2010/main" val="34142968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E8F8F-B79C-7AFD-A5E4-FFD9E9F1F3E3}"/>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E4A38F78-EE9D-C229-AF4C-4F003883D35D}"/>
              </a:ext>
            </a:extLst>
          </p:cNvPr>
          <p:cNvSpPr txBox="1"/>
          <p:nvPr/>
        </p:nvSpPr>
        <p:spPr>
          <a:xfrm>
            <a:off x="119075" y="18032"/>
            <a:ext cx="3413883"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COMPARATIVO DE MODELOS EVALUADOS</a:t>
            </a:r>
          </a:p>
        </p:txBody>
      </p:sp>
      <p:sp>
        <p:nvSpPr>
          <p:cNvPr id="6" name="CuadroTexto 5">
            <a:extLst>
              <a:ext uri="{FF2B5EF4-FFF2-40B4-BE49-F238E27FC236}">
                <a16:creationId xmlns:a16="http://schemas.microsoft.com/office/drawing/2014/main" id="{114DC249-E471-854F-6F95-5E0729440344}"/>
              </a:ext>
            </a:extLst>
          </p:cNvPr>
          <p:cNvSpPr txBox="1"/>
          <p:nvPr/>
        </p:nvSpPr>
        <p:spPr>
          <a:xfrm>
            <a:off x="5177319" y="6604084"/>
            <a:ext cx="1837362" cy="253916"/>
          </a:xfrm>
          <a:prstGeom prst="rect">
            <a:avLst/>
          </a:prstGeom>
          <a:noFill/>
        </p:spPr>
        <p:txBody>
          <a:bodyPr wrap="none" rtlCol="0">
            <a:spAutoFit/>
          </a:bodyPr>
          <a:lstStyle/>
          <a:p>
            <a:r>
              <a:rPr lang="es-PE" sz="1050" b="0" i="0" u="none" strike="noStrike" baseline="0" dirty="0">
                <a:solidFill>
                  <a:srgbClr val="000000"/>
                </a:solidFill>
                <a:latin typeface="Times New Roman" panose="02020603050405020304" pitchFamily="18" charset="0"/>
              </a:rPr>
              <a:t>FUENTE: Elaboración Propia </a:t>
            </a:r>
            <a:endParaRPr lang="es-PE" sz="1050" dirty="0"/>
          </a:p>
        </p:txBody>
      </p:sp>
      <p:pic>
        <p:nvPicPr>
          <p:cNvPr id="8" name="Imagen 7">
            <a:extLst>
              <a:ext uri="{FF2B5EF4-FFF2-40B4-BE49-F238E27FC236}">
                <a16:creationId xmlns:a16="http://schemas.microsoft.com/office/drawing/2014/main" id="{557B4852-CC99-B512-3CD5-570081BCD468}"/>
              </a:ext>
            </a:extLst>
          </p:cNvPr>
          <p:cNvPicPr>
            <a:picLocks noChangeAspect="1"/>
          </p:cNvPicPr>
          <p:nvPr/>
        </p:nvPicPr>
        <p:blipFill>
          <a:blip r:embed="rId2"/>
          <a:stretch>
            <a:fillRect/>
          </a:stretch>
        </p:blipFill>
        <p:spPr>
          <a:xfrm>
            <a:off x="531178" y="972058"/>
            <a:ext cx="3249385" cy="3103062"/>
          </a:xfrm>
          <a:prstGeom prst="rect">
            <a:avLst/>
          </a:prstGeom>
        </p:spPr>
      </p:pic>
      <p:pic>
        <p:nvPicPr>
          <p:cNvPr id="12" name="Imagen 11">
            <a:extLst>
              <a:ext uri="{FF2B5EF4-FFF2-40B4-BE49-F238E27FC236}">
                <a16:creationId xmlns:a16="http://schemas.microsoft.com/office/drawing/2014/main" id="{450FED88-A518-7028-17BD-984A959A4E95}"/>
              </a:ext>
            </a:extLst>
          </p:cNvPr>
          <p:cNvPicPr>
            <a:picLocks noChangeAspect="1"/>
          </p:cNvPicPr>
          <p:nvPr/>
        </p:nvPicPr>
        <p:blipFill>
          <a:blip r:embed="rId3"/>
          <a:stretch>
            <a:fillRect/>
          </a:stretch>
        </p:blipFill>
        <p:spPr>
          <a:xfrm>
            <a:off x="843803" y="4292711"/>
            <a:ext cx="2302447" cy="1778361"/>
          </a:xfrm>
          <a:prstGeom prst="rect">
            <a:avLst/>
          </a:prstGeom>
        </p:spPr>
      </p:pic>
      <p:pic>
        <p:nvPicPr>
          <p:cNvPr id="14" name="Imagen 13">
            <a:extLst>
              <a:ext uri="{FF2B5EF4-FFF2-40B4-BE49-F238E27FC236}">
                <a16:creationId xmlns:a16="http://schemas.microsoft.com/office/drawing/2014/main" id="{6E064F86-3972-9888-F91C-4E5AF2FBCB40}"/>
              </a:ext>
            </a:extLst>
          </p:cNvPr>
          <p:cNvPicPr>
            <a:picLocks noChangeAspect="1"/>
          </p:cNvPicPr>
          <p:nvPr/>
        </p:nvPicPr>
        <p:blipFill>
          <a:blip r:embed="rId4"/>
          <a:stretch>
            <a:fillRect/>
          </a:stretch>
        </p:blipFill>
        <p:spPr>
          <a:xfrm>
            <a:off x="4079672" y="817258"/>
            <a:ext cx="4032656" cy="3143612"/>
          </a:xfrm>
          <a:prstGeom prst="rect">
            <a:avLst/>
          </a:prstGeom>
        </p:spPr>
      </p:pic>
      <p:pic>
        <p:nvPicPr>
          <p:cNvPr id="16" name="Imagen 15">
            <a:extLst>
              <a:ext uri="{FF2B5EF4-FFF2-40B4-BE49-F238E27FC236}">
                <a16:creationId xmlns:a16="http://schemas.microsoft.com/office/drawing/2014/main" id="{27CA505F-433D-CD53-8314-475EFE6C6954}"/>
              </a:ext>
            </a:extLst>
          </p:cNvPr>
          <p:cNvPicPr>
            <a:picLocks noChangeAspect="1"/>
          </p:cNvPicPr>
          <p:nvPr/>
        </p:nvPicPr>
        <p:blipFill>
          <a:blip r:embed="rId5"/>
          <a:stretch>
            <a:fillRect/>
          </a:stretch>
        </p:blipFill>
        <p:spPr>
          <a:xfrm>
            <a:off x="8620904" y="720161"/>
            <a:ext cx="3240709" cy="3240709"/>
          </a:xfrm>
          <a:prstGeom prst="rect">
            <a:avLst/>
          </a:prstGeom>
        </p:spPr>
      </p:pic>
      <p:pic>
        <p:nvPicPr>
          <p:cNvPr id="18" name="Imagen 17">
            <a:extLst>
              <a:ext uri="{FF2B5EF4-FFF2-40B4-BE49-F238E27FC236}">
                <a16:creationId xmlns:a16="http://schemas.microsoft.com/office/drawing/2014/main" id="{0D98AFAD-1EFF-FFA9-4595-20AB19B2A470}"/>
              </a:ext>
            </a:extLst>
          </p:cNvPr>
          <p:cNvPicPr>
            <a:picLocks noChangeAspect="1"/>
          </p:cNvPicPr>
          <p:nvPr/>
        </p:nvPicPr>
        <p:blipFill>
          <a:blip r:embed="rId6"/>
          <a:stretch>
            <a:fillRect/>
          </a:stretch>
        </p:blipFill>
        <p:spPr>
          <a:xfrm>
            <a:off x="9060841" y="4075120"/>
            <a:ext cx="2360834" cy="2114612"/>
          </a:xfrm>
          <a:prstGeom prst="rect">
            <a:avLst/>
          </a:prstGeom>
        </p:spPr>
      </p:pic>
      <p:pic>
        <p:nvPicPr>
          <p:cNvPr id="20" name="Imagen 19">
            <a:extLst>
              <a:ext uri="{FF2B5EF4-FFF2-40B4-BE49-F238E27FC236}">
                <a16:creationId xmlns:a16="http://schemas.microsoft.com/office/drawing/2014/main" id="{4A83CE05-B1F8-CB65-736D-FCC88C3FB814}"/>
              </a:ext>
            </a:extLst>
          </p:cNvPr>
          <p:cNvPicPr>
            <a:picLocks noChangeAspect="1"/>
          </p:cNvPicPr>
          <p:nvPr/>
        </p:nvPicPr>
        <p:blipFill>
          <a:blip r:embed="rId7"/>
          <a:stretch>
            <a:fillRect/>
          </a:stretch>
        </p:blipFill>
        <p:spPr>
          <a:xfrm>
            <a:off x="4944776" y="4139068"/>
            <a:ext cx="2302447" cy="2119935"/>
          </a:xfrm>
          <a:prstGeom prst="rect">
            <a:avLst/>
          </a:prstGeom>
        </p:spPr>
      </p:pic>
      <p:sp>
        <p:nvSpPr>
          <p:cNvPr id="21" name="CuadroTexto 20">
            <a:extLst>
              <a:ext uri="{FF2B5EF4-FFF2-40B4-BE49-F238E27FC236}">
                <a16:creationId xmlns:a16="http://schemas.microsoft.com/office/drawing/2014/main" id="{3248FB56-5763-B985-15A3-DF8E4D41F3B4}"/>
              </a:ext>
            </a:extLst>
          </p:cNvPr>
          <p:cNvSpPr txBox="1"/>
          <p:nvPr/>
        </p:nvSpPr>
        <p:spPr>
          <a:xfrm>
            <a:off x="1667308" y="416141"/>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8257821D-BD0B-69EE-DA10-A476857BB4BB}"/>
              </a:ext>
            </a:extLst>
          </p:cNvPr>
          <p:cNvSpPr txBox="1"/>
          <p:nvPr/>
        </p:nvSpPr>
        <p:spPr>
          <a:xfrm>
            <a:off x="5607435" y="350829"/>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C57D2F97-6DC6-EAC9-F233-FC68BF96BF08}"/>
              </a:ext>
            </a:extLst>
          </p:cNvPr>
          <p:cNvSpPr txBox="1"/>
          <p:nvPr/>
        </p:nvSpPr>
        <p:spPr>
          <a:xfrm>
            <a:off x="9648191" y="350829"/>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68915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graphicFrame>
        <p:nvGraphicFramePr>
          <p:cNvPr id="7" name="Tabla 6">
            <a:extLst>
              <a:ext uri="{FF2B5EF4-FFF2-40B4-BE49-F238E27FC236}">
                <a16:creationId xmlns:a16="http://schemas.microsoft.com/office/drawing/2014/main" id="{D92A5682-3B6F-3C12-C8B6-DD11AA075919}"/>
              </a:ext>
            </a:extLst>
          </p:cNvPr>
          <p:cNvGraphicFramePr>
            <a:graphicFrameLocks noGrp="1"/>
          </p:cNvGraphicFramePr>
          <p:nvPr>
            <p:extLst>
              <p:ext uri="{D42A27DB-BD31-4B8C-83A1-F6EECF244321}">
                <p14:modId xmlns:p14="http://schemas.microsoft.com/office/powerpoint/2010/main" val="2614080511"/>
              </p:ext>
            </p:extLst>
          </p:nvPr>
        </p:nvGraphicFramePr>
        <p:xfrm>
          <a:off x="2169975" y="3096017"/>
          <a:ext cx="7852050" cy="1590284"/>
        </p:xfrm>
        <a:graphic>
          <a:graphicData uri="http://schemas.openxmlformats.org/drawingml/2006/table">
            <a:tbl>
              <a:tblPr firstRow="1" bandRow="1">
                <a:tableStyleId>{BC89EF96-8CEA-46FF-86C4-4CE0E7609802}</a:tableStyleId>
              </a:tblPr>
              <a:tblGrid>
                <a:gridCol w="3926025">
                  <a:extLst>
                    <a:ext uri="{9D8B030D-6E8A-4147-A177-3AD203B41FA5}">
                      <a16:colId xmlns:a16="http://schemas.microsoft.com/office/drawing/2014/main" val="875720449"/>
                    </a:ext>
                  </a:extLst>
                </a:gridCol>
                <a:gridCol w="3926025">
                  <a:extLst>
                    <a:ext uri="{9D8B030D-6E8A-4147-A177-3AD203B41FA5}">
                      <a16:colId xmlns:a16="http://schemas.microsoft.com/office/drawing/2014/main" val="1188799850"/>
                    </a:ext>
                  </a:extLst>
                </a:gridCol>
              </a:tblGrid>
              <a:tr h="397571">
                <a:tc>
                  <a:txBody>
                    <a:bodyPr/>
                    <a:lstStyle/>
                    <a:p>
                      <a:r>
                        <a:rPr lang="es-PE" u="none" dirty="0"/>
                        <a:t>Modelos</a:t>
                      </a:r>
                      <a:endParaRPr lang="es-ES" u="none" dirty="0"/>
                    </a:p>
                  </a:txBody>
                  <a:tcPr/>
                </a:tc>
                <a:tc>
                  <a:txBody>
                    <a:bodyPr/>
                    <a:lstStyle/>
                    <a:p>
                      <a:r>
                        <a:rPr lang="es-PE" dirty="0" err="1"/>
                        <a:t>Accuracy</a:t>
                      </a:r>
                      <a:endParaRPr lang="es-ES" dirty="0"/>
                    </a:p>
                  </a:txBody>
                  <a:tcPr/>
                </a:tc>
                <a:extLst>
                  <a:ext uri="{0D108BD9-81ED-4DB2-BD59-A6C34878D82A}">
                    <a16:rowId xmlns:a16="http://schemas.microsoft.com/office/drawing/2014/main" val="2605563032"/>
                  </a:ext>
                </a:extLst>
              </a:tr>
              <a:tr h="397571">
                <a:tc>
                  <a:txBody>
                    <a:bodyPr/>
                    <a:lstStyle/>
                    <a:p>
                      <a:r>
                        <a:rPr lang="es-PE" b="0" u="none" dirty="0"/>
                        <a:t>VGG16</a:t>
                      </a:r>
                      <a:endParaRPr lang="es-ES" b="0" u="none" dirty="0"/>
                    </a:p>
                  </a:txBody>
                  <a:tcPr/>
                </a:tc>
                <a:tc>
                  <a:txBody>
                    <a:bodyPr/>
                    <a:lstStyle/>
                    <a:p>
                      <a:r>
                        <a:rPr lang="es-PE" dirty="0"/>
                        <a:t>90.10 %</a:t>
                      </a:r>
                      <a:endParaRPr lang="es-ES" dirty="0"/>
                    </a:p>
                  </a:txBody>
                  <a:tcPr/>
                </a:tc>
                <a:extLst>
                  <a:ext uri="{0D108BD9-81ED-4DB2-BD59-A6C34878D82A}">
                    <a16:rowId xmlns:a16="http://schemas.microsoft.com/office/drawing/2014/main" val="1773408187"/>
                  </a:ext>
                </a:extLst>
              </a:tr>
              <a:tr h="397571">
                <a:tc>
                  <a:txBody>
                    <a:bodyPr/>
                    <a:lstStyle/>
                    <a:p>
                      <a:r>
                        <a:rPr lang="es-PE" b="0" u="none" dirty="0"/>
                        <a:t>VGG19</a:t>
                      </a:r>
                      <a:endParaRPr lang="es-ES" b="0" u="none" dirty="0"/>
                    </a:p>
                  </a:txBody>
                  <a:tcPr/>
                </a:tc>
                <a:tc>
                  <a:txBody>
                    <a:bodyPr/>
                    <a:lstStyle/>
                    <a:p>
                      <a:r>
                        <a:rPr lang="es-PE" dirty="0"/>
                        <a:t>94.11%</a:t>
                      </a:r>
                      <a:endParaRPr lang="es-ES" dirty="0"/>
                    </a:p>
                  </a:txBody>
                  <a:tcPr/>
                </a:tc>
                <a:extLst>
                  <a:ext uri="{0D108BD9-81ED-4DB2-BD59-A6C34878D82A}">
                    <a16:rowId xmlns:a16="http://schemas.microsoft.com/office/drawing/2014/main" val="128916032"/>
                  </a:ext>
                </a:extLst>
              </a:tr>
              <a:tr h="397571">
                <a:tc>
                  <a:txBody>
                    <a:bodyPr/>
                    <a:lstStyle/>
                    <a:p>
                      <a:r>
                        <a:rPr lang="es-PE" b="0" u="none" dirty="0"/>
                        <a:t>ResNet50</a:t>
                      </a:r>
                      <a:endParaRPr lang="es-ES" b="0" u="non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PE" dirty="0"/>
                        <a:t>93.33%</a:t>
                      </a:r>
                      <a:endParaRPr lang="es-ES" dirty="0"/>
                    </a:p>
                  </a:txBody>
                  <a:tcPr/>
                </a:tc>
                <a:extLst>
                  <a:ext uri="{0D108BD9-81ED-4DB2-BD59-A6C34878D82A}">
                    <a16:rowId xmlns:a16="http://schemas.microsoft.com/office/drawing/2014/main" val="4162485567"/>
                  </a:ext>
                </a:extLst>
              </a:tr>
            </a:tbl>
          </a:graphicData>
        </a:graphic>
      </p:graphicFrame>
      <p:sp>
        <p:nvSpPr>
          <p:cNvPr id="10" name="CuadroTexto 9">
            <a:extLst>
              <a:ext uri="{FF2B5EF4-FFF2-40B4-BE49-F238E27FC236}">
                <a16:creationId xmlns:a16="http://schemas.microsoft.com/office/drawing/2014/main" id="{C58414B4-0978-D952-779D-101F19AC7E3A}"/>
              </a:ext>
            </a:extLst>
          </p:cNvPr>
          <p:cNvSpPr txBox="1"/>
          <p:nvPr/>
        </p:nvSpPr>
        <p:spPr>
          <a:xfrm>
            <a:off x="172415" y="368552"/>
            <a:ext cx="3413883"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COMPARATIVO DE MODELOS EVALUADOS</a:t>
            </a:r>
          </a:p>
        </p:txBody>
      </p:sp>
      <p:sp>
        <p:nvSpPr>
          <p:cNvPr id="11" name="Rectángulo 10">
            <a:extLst>
              <a:ext uri="{FF2B5EF4-FFF2-40B4-BE49-F238E27FC236}">
                <a16:creationId xmlns:a16="http://schemas.microsoft.com/office/drawing/2014/main" id="{8ABA5CCC-59AF-A185-FFC2-35272B75B4A5}"/>
              </a:ext>
            </a:extLst>
          </p:cNvPr>
          <p:cNvSpPr/>
          <p:nvPr/>
        </p:nvSpPr>
        <p:spPr>
          <a:xfrm>
            <a:off x="3550920" y="1749836"/>
            <a:ext cx="5090160" cy="434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PE" dirty="0"/>
              <a:t>Entrenamiento con 20 épocas</a:t>
            </a:r>
            <a:endParaRPr lang="es-ES" dirty="0"/>
          </a:p>
        </p:txBody>
      </p:sp>
    </p:spTree>
    <p:extLst>
      <p:ext uri="{BB962C8B-B14F-4D97-AF65-F5344CB8AC3E}">
        <p14:creationId xmlns:p14="http://schemas.microsoft.com/office/powerpoint/2010/main" val="4292044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838248" y="1787425"/>
            <a:ext cx="480131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01</a:t>
            </a:r>
          </a:p>
          <a:p>
            <a:r>
              <a:rPr lang="es-PE" sz="4000" dirty="0">
                <a:latin typeface="Times New Roman" panose="02020603050405020304" pitchFamily="18" charset="0"/>
                <a:cs typeface="Times New Roman" panose="02020603050405020304" pitchFamily="18" charset="0"/>
              </a:rPr>
              <a:t>__________________</a:t>
            </a:r>
          </a:p>
          <a:p>
            <a:pPr algn="ctr"/>
            <a:r>
              <a:rPr lang="es-PE" sz="4000" b="1" dirty="0">
                <a:latin typeface="Times New Roman" panose="02020603050405020304" pitchFamily="18" charset="0"/>
                <a:cs typeface="Times New Roman" panose="02020603050405020304" pitchFamily="18" charset="0"/>
              </a:rPr>
              <a:t>GENERALIDADES</a:t>
            </a:r>
          </a:p>
        </p:txBody>
      </p:sp>
    </p:spTree>
    <p:extLst>
      <p:ext uri="{BB962C8B-B14F-4D97-AF65-F5344CB8AC3E}">
        <p14:creationId xmlns:p14="http://schemas.microsoft.com/office/powerpoint/2010/main" val="90048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89D0D6-B737-7B49-3085-1D1659C9D6AB}"/>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7667333A-E8B1-95A7-FD55-1EDBB425B95C}"/>
              </a:ext>
            </a:extLst>
          </p:cNvPr>
          <p:cNvSpPr txBox="1"/>
          <p:nvPr/>
        </p:nvSpPr>
        <p:spPr>
          <a:xfrm>
            <a:off x="495176" y="963793"/>
            <a:ext cx="11067827" cy="900246"/>
          </a:xfrm>
          <a:prstGeom prst="rect">
            <a:avLst/>
          </a:prstGeom>
          <a:noFill/>
        </p:spPr>
        <p:txBody>
          <a:bodyPr wrap="square">
            <a:spAutoFit/>
          </a:bodyPr>
          <a:lstStyle/>
          <a:p>
            <a:pPr algn="just"/>
            <a:r>
              <a:rPr lang="es-ES" sz="1000" dirty="0">
                <a:effectLst/>
                <a:latin typeface="Times New Roman" panose="02020603050405020304" pitchFamily="18" charset="0"/>
                <a:ea typeface="Calibri" panose="020F0502020204030204" pitchFamily="34" charset="0"/>
                <a:cs typeface="Times New Roman" panose="02020603050405020304" pitchFamily="18" charset="0"/>
              </a:rPr>
              <a:t> </a:t>
            </a:r>
            <a:r>
              <a:rPr lang="es-ES" sz="1050" dirty="0">
                <a:effectLst/>
                <a:latin typeface="Times New Roman" panose="02020603050405020304" pitchFamily="18" charset="0"/>
                <a:ea typeface="Calibri" panose="020F0502020204030204" pitchFamily="34" charset="0"/>
                <a:cs typeface="Times New Roman" panose="02020603050405020304" pitchFamily="18" charset="0"/>
              </a:rPr>
              <a:t>Después de entrenar el modelo con el algoritmo VGG19, se observa que la precisión de los datos de entrenamiento se mantiene constante en las últimas épocas, alcanzando un resultado del 98.22%. En cuanto a la precisión de los datos de validación, también se mantiene estable y finaliza con un resultado del 94.11%.</a:t>
            </a:r>
          </a:p>
          <a:p>
            <a:pPr algn="just"/>
            <a:endParaRPr lang="es-ES" sz="1050" dirty="0">
              <a:latin typeface="Times New Roman" panose="02020603050405020304" pitchFamily="18" charset="0"/>
              <a:ea typeface="Calibri" panose="020F0502020204030204" pitchFamily="34" charset="0"/>
              <a:cs typeface="Times New Roman" panose="02020603050405020304" pitchFamily="18" charset="0"/>
            </a:endParaRPr>
          </a:p>
          <a:p>
            <a:pPr algn="just"/>
            <a:r>
              <a:rPr lang="es-ES" sz="1050" dirty="0">
                <a:effectLst/>
                <a:latin typeface="Times New Roman" panose="02020603050405020304" pitchFamily="18" charset="0"/>
                <a:ea typeface="Calibri" panose="020F0502020204030204" pitchFamily="34" charset="0"/>
                <a:cs typeface="Times New Roman" panose="02020603050405020304" pitchFamily="18" charset="0"/>
              </a:rPr>
              <a:t>La función de pérdida para los datos de entrenamiento disminuye de manera lineal hasta alcanzar un 0.18%, lo cual es un resultado positivo. Sin embargo, la función de pérdida para los datos de validación muestra resultados constantes, por lo que se decidió finalizar la ejecución.</a:t>
            </a:r>
          </a:p>
        </p:txBody>
      </p:sp>
      <p:sp>
        <p:nvSpPr>
          <p:cNvPr id="4" name="CuadroTexto 3">
            <a:extLst>
              <a:ext uri="{FF2B5EF4-FFF2-40B4-BE49-F238E27FC236}">
                <a16:creationId xmlns:a16="http://schemas.microsoft.com/office/drawing/2014/main" id="{831088B8-2343-95A6-D41A-56632AE1AFB6}"/>
              </a:ext>
            </a:extLst>
          </p:cNvPr>
          <p:cNvSpPr txBox="1"/>
          <p:nvPr/>
        </p:nvSpPr>
        <p:spPr>
          <a:xfrm>
            <a:off x="495177" y="391412"/>
            <a:ext cx="2780377"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MODELO SELECCIONADO: VGG19</a:t>
            </a:r>
          </a:p>
        </p:txBody>
      </p:sp>
      <p:sp>
        <p:nvSpPr>
          <p:cNvPr id="7" name="CuadroTexto 6">
            <a:extLst>
              <a:ext uri="{FF2B5EF4-FFF2-40B4-BE49-F238E27FC236}">
                <a16:creationId xmlns:a16="http://schemas.microsoft.com/office/drawing/2014/main" id="{E4B95478-A070-6746-8F5D-7AB080F96E89}"/>
              </a:ext>
            </a:extLst>
          </p:cNvPr>
          <p:cNvSpPr txBox="1"/>
          <p:nvPr/>
        </p:nvSpPr>
        <p:spPr>
          <a:xfrm>
            <a:off x="495176" y="2084567"/>
            <a:ext cx="1544462"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Precisión del modelo</a:t>
            </a:r>
          </a:p>
        </p:txBody>
      </p:sp>
      <p:sp>
        <p:nvSpPr>
          <p:cNvPr id="8" name="CuadroTexto 7">
            <a:extLst>
              <a:ext uri="{FF2B5EF4-FFF2-40B4-BE49-F238E27FC236}">
                <a16:creationId xmlns:a16="http://schemas.microsoft.com/office/drawing/2014/main" id="{93FF7EFF-5AA9-886E-AFB8-00DF46113B80}"/>
              </a:ext>
            </a:extLst>
          </p:cNvPr>
          <p:cNvSpPr txBox="1"/>
          <p:nvPr/>
        </p:nvSpPr>
        <p:spPr>
          <a:xfrm>
            <a:off x="495176" y="2453216"/>
            <a:ext cx="11067827" cy="430887"/>
          </a:xfrm>
          <a:prstGeom prst="rect">
            <a:avLst/>
          </a:prstGeom>
          <a:noFill/>
        </p:spPr>
        <p:txBody>
          <a:bodyPr wrap="square" rtlCol="0">
            <a:spAutoFit/>
          </a:bodyPr>
          <a:lstStyle/>
          <a:p>
            <a:pPr algn="just"/>
            <a:r>
              <a:rPr lang="es-ES" sz="1100" dirty="0">
                <a:latin typeface="Times New Roman" panose="02020603050405020304" pitchFamily="18" charset="0"/>
                <a:cs typeface="Times New Roman" panose="02020603050405020304" pitchFamily="18" charset="0"/>
              </a:rPr>
              <a:t>Se empleó un modelo para evaluar su precisión utilizando un conjunto de imágenes. A través de la biblioteca </a:t>
            </a:r>
            <a:r>
              <a:rPr lang="es-ES" sz="1100" dirty="0" err="1">
                <a:latin typeface="Times New Roman" panose="02020603050405020304" pitchFamily="18" charset="0"/>
                <a:cs typeface="Times New Roman" panose="02020603050405020304" pitchFamily="18" charset="0"/>
              </a:rPr>
              <a:t>Numpy</a:t>
            </a:r>
            <a:r>
              <a:rPr lang="es-ES" sz="1100" dirty="0">
                <a:latin typeface="Times New Roman" panose="02020603050405020304" pitchFamily="18" charset="0"/>
                <a:cs typeface="Times New Roman" panose="02020603050405020304" pitchFamily="18" charset="0"/>
              </a:rPr>
              <a:t>, se realizó la clasificación de las imágenes y se generó la matriz de confusión, que permitió analizar el desempeño del modelo al mostrar las proporciones de clasificaciones correctas e incorrectas.</a:t>
            </a:r>
          </a:p>
        </p:txBody>
      </p:sp>
      <p:pic>
        <p:nvPicPr>
          <p:cNvPr id="9" name="Imagen 8" descr="Gráfico&#10;&#10;Descripción generada automáticamente">
            <a:extLst>
              <a:ext uri="{FF2B5EF4-FFF2-40B4-BE49-F238E27FC236}">
                <a16:creationId xmlns:a16="http://schemas.microsoft.com/office/drawing/2014/main" id="{98417A4E-5DB9-73A8-B86E-E0F467DE923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5176" y="3673493"/>
            <a:ext cx="2587625" cy="2150745"/>
          </a:xfrm>
          <a:prstGeom prst="rect">
            <a:avLst/>
          </a:prstGeom>
          <a:noFill/>
          <a:ln>
            <a:noFill/>
          </a:ln>
        </p:spPr>
      </p:pic>
      <p:sp>
        <p:nvSpPr>
          <p:cNvPr id="11" name="CuadroTexto 10">
            <a:extLst>
              <a:ext uri="{FF2B5EF4-FFF2-40B4-BE49-F238E27FC236}">
                <a16:creationId xmlns:a16="http://schemas.microsoft.com/office/drawing/2014/main" id="{DFC92C48-FEBA-C4B8-38FC-6A6100DA949E}"/>
              </a:ext>
            </a:extLst>
          </p:cNvPr>
          <p:cNvSpPr txBox="1"/>
          <p:nvPr/>
        </p:nvSpPr>
        <p:spPr>
          <a:xfrm>
            <a:off x="3564083" y="3329247"/>
            <a:ext cx="7732914" cy="2839239"/>
          </a:xfrm>
          <a:prstGeom prst="rect">
            <a:avLst/>
          </a:prstGeom>
          <a:noFill/>
        </p:spPr>
        <p:txBody>
          <a:bodyPr wrap="square">
            <a:spAutoFit/>
          </a:bodyPr>
          <a:lstStyle/>
          <a:p>
            <a:r>
              <a:rPr lang="es-ES" sz="1050" b="1" dirty="0">
                <a:latin typeface="Times New Roman" panose="02020603050405020304" pitchFamily="18" charset="0"/>
                <a:cs typeface="Times New Roman" panose="02020603050405020304" pitchFamily="18" charset="0"/>
              </a:rPr>
              <a:t>Clase '</a:t>
            </a:r>
            <a:r>
              <a:rPr lang="es-ES" sz="1050" b="1" dirty="0" err="1">
                <a:latin typeface="Times New Roman" panose="02020603050405020304" pitchFamily="18" charset="0"/>
                <a:cs typeface="Times New Roman" panose="02020603050405020304" pitchFamily="18" charset="0"/>
              </a:rPr>
              <a:t>ConCancer</a:t>
            </a:r>
            <a:r>
              <a:rPr lang="es-ES" sz="1050" b="1" dirty="0">
                <a:latin typeface="Times New Roman" panose="02020603050405020304" pitchFamily="18" charset="0"/>
                <a:cs typeface="Times New Roman" panose="02020603050405020304" pitchFamily="18" charset="0"/>
              </a:rPr>
              <a:t>’:</a:t>
            </a:r>
          </a:p>
          <a:p>
            <a:endParaRPr lang="es-ES" sz="1050"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s-ES" sz="1050" b="1" dirty="0">
                <a:latin typeface="Times New Roman" panose="02020603050405020304" pitchFamily="18" charset="0"/>
                <a:cs typeface="Times New Roman" panose="02020603050405020304" pitchFamily="18" charset="0"/>
              </a:rPr>
              <a:t>Verdaderos Positivos (TP): 1433 (0.96)</a:t>
            </a:r>
            <a:br>
              <a:rPr lang="es-ES" sz="1050" dirty="0">
                <a:latin typeface="Times New Roman" panose="02020603050405020304" pitchFamily="18" charset="0"/>
                <a:cs typeface="Times New Roman" panose="02020603050405020304" pitchFamily="18" charset="0"/>
              </a:rPr>
            </a:br>
            <a:r>
              <a:rPr lang="es-ES" sz="1050" dirty="0">
                <a:latin typeface="Times New Roman" panose="02020603050405020304" pitchFamily="18" charset="0"/>
                <a:cs typeface="Times New Roman" panose="02020603050405020304" pitchFamily="18" charset="0"/>
              </a:rPr>
              <a:t>El modelo identificó correctamente al 96% de los casos que realmente tienen cáncer, lo que demuestra una alta sensibilidad o capacidad para detectar la enfermedad.</a:t>
            </a:r>
          </a:p>
          <a:p>
            <a:pPr>
              <a:buFont typeface="Arial" panose="020B0604020202020204" pitchFamily="34" charset="0"/>
              <a:buChar char="•"/>
            </a:pPr>
            <a:r>
              <a:rPr lang="es-ES" sz="1050" b="1" dirty="0">
                <a:latin typeface="Times New Roman" panose="02020603050405020304" pitchFamily="18" charset="0"/>
                <a:cs typeface="Times New Roman" panose="02020603050405020304" pitchFamily="18" charset="0"/>
              </a:rPr>
              <a:t>Falsos Negativos (FN): 72 (0.10)</a:t>
            </a:r>
            <a:br>
              <a:rPr lang="es-ES" sz="1050" dirty="0">
                <a:latin typeface="Times New Roman" panose="02020603050405020304" pitchFamily="18" charset="0"/>
                <a:cs typeface="Times New Roman" panose="02020603050405020304" pitchFamily="18" charset="0"/>
              </a:rPr>
            </a:br>
            <a:r>
              <a:rPr lang="es-ES" sz="1050" dirty="0">
                <a:latin typeface="Times New Roman" panose="02020603050405020304" pitchFamily="18" charset="0"/>
                <a:cs typeface="Times New Roman" panose="02020603050405020304" pitchFamily="18" charset="0"/>
              </a:rPr>
              <a:t>El 10% de las predicciones dentro de esta clase fueron clasificadas incorrectamente como negativas, lo que implica que algunos casos con cáncer no fueron detectados. Aunque este porcentaje es bajo, reducir los falsos negativos es crítico en aplicaciones médicas para minimizar riesgos en pacientes.</a:t>
            </a:r>
          </a:p>
          <a:p>
            <a:pPr>
              <a:buFont typeface="Arial" panose="020B0604020202020204" pitchFamily="34" charset="0"/>
              <a:buChar char="•"/>
            </a:pPr>
            <a:endParaRPr lang="es-ES" sz="1050" dirty="0">
              <a:latin typeface="Times New Roman" panose="02020603050405020304" pitchFamily="18" charset="0"/>
              <a:cs typeface="Times New Roman" panose="02020603050405020304" pitchFamily="18" charset="0"/>
            </a:endParaRPr>
          </a:p>
          <a:p>
            <a:r>
              <a:rPr lang="es-ES" sz="1050" b="1" dirty="0">
                <a:latin typeface="Times New Roman" panose="02020603050405020304" pitchFamily="18" charset="0"/>
                <a:cs typeface="Times New Roman" panose="02020603050405020304" pitchFamily="18" charset="0"/>
              </a:rPr>
              <a:t>Clase '</a:t>
            </a:r>
            <a:r>
              <a:rPr lang="es-ES" sz="1050" b="1" dirty="0" err="1">
                <a:latin typeface="Times New Roman" panose="02020603050405020304" pitchFamily="18" charset="0"/>
                <a:cs typeface="Times New Roman" panose="02020603050405020304" pitchFamily="18" charset="0"/>
              </a:rPr>
              <a:t>SinCancer</a:t>
            </a:r>
            <a:r>
              <a:rPr lang="es-ES" sz="1050" b="1" dirty="0">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s-ES" sz="1050" b="1" dirty="0">
                <a:latin typeface="Times New Roman" panose="02020603050405020304" pitchFamily="18" charset="0"/>
                <a:cs typeface="Times New Roman" panose="02020603050405020304" pitchFamily="18" charset="0"/>
              </a:rPr>
              <a:t>Falsos Positivos (FP): 57 (0.04)</a:t>
            </a:r>
            <a:br>
              <a:rPr lang="es-ES" sz="1050" dirty="0">
                <a:latin typeface="Times New Roman" panose="02020603050405020304" pitchFamily="18" charset="0"/>
                <a:cs typeface="Times New Roman" panose="02020603050405020304" pitchFamily="18" charset="0"/>
              </a:rPr>
            </a:br>
            <a:r>
              <a:rPr lang="es-ES" sz="1050" dirty="0">
                <a:latin typeface="Times New Roman" panose="02020603050405020304" pitchFamily="18" charset="0"/>
                <a:cs typeface="Times New Roman" panose="02020603050405020304" pitchFamily="18" charset="0"/>
              </a:rPr>
              <a:t>El modelo clasificó erróneamente al 4% de los casos como positivos cuando en realidad no tenían cáncer. Este valor es aceptablemente bajo y refleja un buen nivel de especificidad, reduciendo diagnósticos falsos.</a:t>
            </a:r>
          </a:p>
          <a:p>
            <a:pPr>
              <a:buFont typeface="Arial" panose="020B0604020202020204" pitchFamily="34" charset="0"/>
              <a:buChar char="•"/>
            </a:pPr>
            <a:r>
              <a:rPr lang="es-ES" sz="1050" b="1" dirty="0">
                <a:latin typeface="Times New Roman" panose="02020603050405020304" pitchFamily="18" charset="0"/>
                <a:cs typeface="Times New Roman" panose="02020603050405020304" pitchFamily="18" charset="0"/>
              </a:rPr>
              <a:t>Verdaderos Negativos (TN): 630 (0.90)</a:t>
            </a:r>
            <a:br>
              <a:rPr lang="es-ES" sz="1050" dirty="0">
                <a:latin typeface="Times New Roman" panose="02020603050405020304" pitchFamily="18" charset="0"/>
                <a:cs typeface="Times New Roman" panose="02020603050405020304" pitchFamily="18" charset="0"/>
              </a:rPr>
            </a:br>
            <a:r>
              <a:rPr lang="es-ES" sz="1050" dirty="0">
                <a:latin typeface="Times New Roman" panose="02020603050405020304" pitchFamily="18" charset="0"/>
                <a:cs typeface="Times New Roman" panose="02020603050405020304" pitchFamily="18" charset="0"/>
              </a:rPr>
              <a:t>El modelo identificó correctamente al 90% de los casos que no tenían cáncer, lo que indica un buen desempeño en evitar alarmas innecesarias.</a:t>
            </a:r>
          </a:p>
        </p:txBody>
      </p:sp>
    </p:spTree>
    <p:extLst>
      <p:ext uri="{BB962C8B-B14F-4D97-AF65-F5344CB8AC3E}">
        <p14:creationId xmlns:p14="http://schemas.microsoft.com/office/powerpoint/2010/main" val="2803069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73F52-9987-1EBE-F499-C8CFCD3F66F3}"/>
            </a:ext>
          </a:extLst>
        </p:cNvPr>
        <p:cNvGrpSpPr/>
        <p:nvPr/>
      </p:nvGrpSpPr>
      <p:grpSpPr>
        <a:xfrm>
          <a:off x="0" y="0"/>
          <a:ext cx="0" cy="0"/>
          <a:chOff x="0" y="0"/>
          <a:chExt cx="0" cy="0"/>
        </a:xfrm>
      </p:grpSpPr>
      <p:sp>
        <p:nvSpPr>
          <p:cNvPr id="5" name="CuadroTexto 4">
            <a:extLst>
              <a:ext uri="{FF2B5EF4-FFF2-40B4-BE49-F238E27FC236}">
                <a16:creationId xmlns:a16="http://schemas.microsoft.com/office/drawing/2014/main" id="{D0ACE5EF-3F8F-47B2-F530-2598204F0874}"/>
              </a:ext>
            </a:extLst>
          </p:cNvPr>
          <p:cNvSpPr txBox="1"/>
          <p:nvPr/>
        </p:nvSpPr>
        <p:spPr>
          <a:xfrm>
            <a:off x="601312" y="2259449"/>
            <a:ext cx="11220574" cy="1169551"/>
          </a:xfrm>
          <a:prstGeom prst="rect">
            <a:avLst/>
          </a:prstGeom>
          <a:noFill/>
        </p:spPr>
        <p:txBody>
          <a:bodyPr wrap="square">
            <a:spAutoFit/>
          </a:bodyPr>
          <a:lstStyle/>
          <a:p>
            <a:pPr algn="just"/>
            <a:r>
              <a:rPr lang="es-ES" sz="1400" dirty="0">
                <a:latin typeface="Times New Roman" panose="02020603050405020304" pitchFamily="18" charset="0"/>
                <a:cs typeface="Times New Roman" panose="02020603050405020304" pitchFamily="18" charset="0"/>
              </a:rPr>
              <a:t>El modelo muestra un desempeño sólido, especialmente en la detección de la  clase "</a:t>
            </a:r>
            <a:r>
              <a:rPr lang="es-ES" sz="1400" dirty="0" err="1">
                <a:latin typeface="Times New Roman" panose="02020603050405020304" pitchFamily="18" charset="0"/>
                <a:cs typeface="Times New Roman" panose="02020603050405020304" pitchFamily="18" charset="0"/>
              </a:rPr>
              <a:t>ConCancer</a:t>
            </a:r>
            <a:r>
              <a:rPr lang="es-ES" sz="1400" dirty="0">
                <a:latin typeface="Times New Roman" panose="02020603050405020304" pitchFamily="18" charset="0"/>
                <a:cs typeface="Times New Roman" panose="02020603050405020304" pitchFamily="18" charset="0"/>
              </a:rPr>
              <a:t>", donde la proporción de verdaderos positivos es muy alta. Sin embargo, aún hay un margen de mejora para reducir los falsos negativos, dado el impacto crítico de no detectar casos positivos en un contexto de salud. Los falsos positivos, aunque menos críticos, también pueden ser minimizados para reducir posibles tratamientos innecesarios.</a:t>
            </a:r>
          </a:p>
          <a:p>
            <a:pPr algn="just"/>
            <a:r>
              <a:rPr lang="es-ES" sz="1400" dirty="0">
                <a:latin typeface="Times New Roman" panose="02020603050405020304" pitchFamily="18" charset="0"/>
                <a:cs typeface="Times New Roman" panose="02020603050405020304" pitchFamily="18" charset="0"/>
              </a:rPr>
              <a:t>En general, el balance entre sensibilidad y especificidad parece razonable, pero ajustar el umbral de decisión o entrenar con más datos equilibrados podría optimizar aún más los resultados.</a:t>
            </a:r>
          </a:p>
        </p:txBody>
      </p:sp>
      <p:sp>
        <p:nvSpPr>
          <p:cNvPr id="6" name="CuadroTexto 5">
            <a:extLst>
              <a:ext uri="{FF2B5EF4-FFF2-40B4-BE49-F238E27FC236}">
                <a16:creationId xmlns:a16="http://schemas.microsoft.com/office/drawing/2014/main" id="{9A9A14F0-6B57-E1CF-DA43-984BF334F04B}"/>
              </a:ext>
            </a:extLst>
          </p:cNvPr>
          <p:cNvSpPr txBox="1"/>
          <p:nvPr/>
        </p:nvSpPr>
        <p:spPr>
          <a:xfrm>
            <a:off x="601312" y="1558727"/>
            <a:ext cx="2095445" cy="369332"/>
          </a:xfrm>
          <a:prstGeom prst="rect">
            <a:avLst/>
          </a:prstGeom>
          <a:noFill/>
        </p:spPr>
        <p:txBody>
          <a:bodyPr wrap="none" rtlCol="0">
            <a:spAutoFit/>
          </a:bodyPr>
          <a:lstStyle/>
          <a:p>
            <a:r>
              <a:rPr lang="es-PE" b="1" dirty="0">
                <a:latin typeface="Times New Roman" panose="02020603050405020304" pitchFamily="18" charset="0"/>
                <a:cs typeface="Times New Roman" panose="02020603050405020304" pitchFamily="18" charset="0"/>
              </a:rPr>
              <a:t>Análisis del modelo</a:t>
            </a:r>
          </a:p>
        </p:txBody>
      </p:sp>
    </p:spTree>
    <p:extLst>
      <p:ext uri="{BB962C8B-B14F-4D97-AF65-F5344CB8AC3E}">
        <p14:creationId xmlns:p14="http://schemas.microsoft.com/office/powerpoint/2010/main" val="2413352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4094728" y="1787425"/>
            <a:ext cx="428835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06</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CONCLUSIONES</a:t>
            </a:r>
          </a:p>
        </p:txBody>
      </p:sp>
    </p:spTree>
    <p:extLst>
      <p:ext uri="{BB962C8B-B14F-4D97-AF65-F5344CB8AC3E}">
        <p14:creationId xmlns:p14="http://schemas.microsoft.com/office/powerpoint/2010/main" val="1315602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CONCLUSIONES</a:t>
            </a:r>
          </a:p>
        </p:txBody>
      </p:sp>
      <p:sp>
        <p:nvSpPr>
          <p:cNvPr id="4" name="CuadroTexto 3">
            <a:extLst>
              <a:ext uri="{FF2B5EF4-FFF2-40B4-BE49-F238E27FC236}">
                <a16:creationId xmlns:a16="http://schemas.microsoft.com/office/drawing/2014/main" id="{DBEDB908-1DB7-0758-3BE2-00C313D21B0B}"/>
              </a:ext>
            </a:extLst>
          </p:cNvPr>
          <p:cNvSpPr txBox="1"/>
          <p:nvPr/>
        </p:nvSpPr>
        <p:spPr>
          <a:xfrm>
            <a:off x="1002228" y="1988190"/>
            <a:ext cx="3081500" cy="203132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El modelo VGG19 alcanzó una precisión del 94.11% en el diagnóstico del cáncer de próstata, superando a VGG16 y ResNet50, demostrando ser una herramienta eficiente y precisa para el apoyo clínico.</a:t>
            </a:r>
          </a:p>
        </p:txBody>
      </p:sp>
      <p:sp>
        <p:nvSpPr>
          <p:cNvPr id="5" name="CuadroTexto 4">
            <a:extLst>
              <a:ext uri="{FF2B5EF4-FFF2-40B4-BE49-F238E27FC236}">
                <a16:creationId xmlns:a16="http://schemas.microsoft.com/office/drawing/2014/main" id="{32DB1F87-0AEE-A6DE-DCF6-06CB0C16CFDC}"/>
              </a:ext>
            </a:extLst>
          </p:cNvPr>
          <p:cNvSpPr txBox="1"/>
          <p:nvPr/>
        </p:nvSpPr>
        <p:spPr>
          <a:xfrm>
            <a:off x="8742080" y="1988190"/>
            <a:ext cx="2910978" cy="2308324"/>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La implementación de este sistema inteligente en entornos hospitalarios podría transformar los procesos de diagnóstico, mejorando la atención al paciente y optimizando los recursos médicos.</a:t>
            </a:r>
          </a:p>
        </p:txBody>
      </p:sp>
      <p:sp>
        <p:nvSpPr>
          <p:cNvPr id="3" name="CuadroTexto 2">
            <a:extLst>
              <a:ext uri="{FF2B5EF4-FFF2-40B4-BE49-F238E27FC236}">
                <a16:creationId xmlns:a16="http://schemas.microsoft.com/office/drawing/2014/main" id="{845FF764-D6B4-4953-814E-AB1CF90E183C}"/>
              </a:ext>
            </a:extLst>
          </p:cNvPr>
          <p:cNvSpPr txBox="1"/>
          <p:nvPr/>
        </p:nvSpPr>
        <p:spPr>
          <a:xfrm>
            <a:off x="1002228" y="1280304"/>
            <a:ext cx="704039"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
        <p:nvSpPr>
          <p:cNvPr id="6" name="CuadroTexto 5">
            <a:extLst>
              <a:ext uri="{FF2B5EF4-FFF2-40B4-BE49-F238E27FC236}">
                <a16:creationId xmlns:a16="http://schemas.microsoft.com/office/drawing/2014/main" id="{6CFB98D8-2625-18F8-81CA-7A6077A313AC}"/>
              </a:ext>
            </a:extLst>
          </p:cNvPr>
          <p:cNvSpPr txBox="1"/>
          <p:nvPr/>
        </p:nvSpPr>
        <p:spPr>
          <a:xfrm>
            <a:off x="4872154" y="1978904"/>
            <a:ext cx="3081500" cy="2308324"/>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La integración de Deep Learning en el diagnóstico médico optimiza la detección temprana de cáncer, mejorando la precisión y reduciendo el margen de error en la clasificación de imágenes.</a:t>
            </a:r>
          </a:p>
        </p:txBody>
      </p:sp>
      <p:sp>
        <p:nvSpPr>
          <p:cNvPr id="7" name="CuadroTexto 6">
            <a:extLst>
              <a:ext uri="{FF2B5EF4-FFF2-40B4-BE49-F238E27FC236}">
                <a16:creationId xmlns:a16="http://schemas.microsoft.com/office/drawing/2014/main" id="{9EE1D5B4-D8CE-4BDF-5678-EF30DD78E957}"/>
              </a:ext>
            </a:extLst>
          </p:cNvPr>
          <p:cNvSpPr txBox="1"/>
          <p:nvPr/>
        </p:nvSpPr>
        <p:spPr>
          <a:xfrm>
            <a:off x="8735668" y="128030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05D451B1-AB14-C9D2-2063-ED8384758DA3}"/>
              </a:ext>
            </a:extLst>
          </p:cNvPr>
          <p:cNvSpPr txBox="1"/>
          <p:nvPr/>
        </p:nvSpPr>
        <p:spPr>
          <a:xfrm>
            <a:off x="4872154" y="120336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Tree>
    <p:extLst>
      <p:ext uri="{BB962C8B-B14F-4D97-AF65-F5344CB8AC3E}">
        <p14:creationId xmlns:p14="http://schemas.microsoft.com/office/powerpoint/2010/main" val="39104487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F8A84-9182-FDD3-AD6F-C6F34D7E6393}"/>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82A5D2BA-9192-91B1-566A-47560E6686AF}"/>
              </a:ext>
            </a:extLst>
          </p:cNvPr>
          <p:cNvSpPr txBox="1"/>
          <p:nvPr/>
        </p:nvSpPr>
        <p:spPr>
          <a:xfrm>
            <a:off x="3454329" y="1787425"/>
            <a:ext cx="5569153"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07</a:t>
            </a:r>
          </a:p>
          <a:p>
            <a:r>
              <a:rPr lang="es-PE" sz="4000" dirty="0">
                <a:latin typeface="Times New Roman" panose="02020603050405020304" pitchFamily="18" charset="0"/>
                <a:cs typeface="Times New Roman" panose="02020603050405020304" pitchFamily="18" charset="0"/>
              </a:rPr>
              <a:t>_____________________</a:t>
            </a:r>
          </a:p>
          <a:p>
            <a:pPr algn="ctr"/>
            <a:r>
              <a:rPr lang="es-PE" sz="4000" b="1" dirty="0">
                <a:latin typeface="Times New Roman" panose="02020603050405020304" pitchFamily="18" charset="0"/>
                <a:cs typeface="Times New Roman" panose="02020603050405020304" pitchFamily="18" charset="0"/>
              </a:rPr>
              <a:t>RECOMENDACIONES</a:t>
            </a:r>
          </a:p>
        </p:txBody>
      </p:sp>
    </p:spTree>
    <p:extLst>
      <p:ext uri="{BB962C8B-B14F-4D97-AF65-F5344CB8AC3E}">
        <p14:creationId xmlns:p14="http://schemas.microsoft.com/office/powerpoint/2010/main" val="23309863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4EB04-9D16-B84A-F751-E0ACDAF0D804}"/>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15A71C45-C6A6-CEB9-92E0-9C24D1FFF6BE}"/>
              </a:ext>
            </a:extLst>
          </p:cNvPr>
          <p:cNvSpPr txBox="1"/>
          <p:nvPr/>
        </p:nvSpPr>
        <p:spPr>
          <a:xfrm>
            <a:off x="698740" y="319177"/>
            <a:ext cx="2882520"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RECOMENDACIONES</a:t>
            </a:r>
          </a:p>
        </p:txBody>
      </p:sp>
      <p:sp>
        <p:nvSpPr>
          <p:cNvPr id="4" name="CuadroTexto 3">
            <a:extLst>
              <a:ext uri="{FF2B5EF4-FFF2-40B4-BE49-F238E27FC236}">
                <a16:creationId xmlns:a16="http://schemas.microsoft.com/office/drawing/2014/main" id="{2819454C-5269-7E8D-F63A-95D9B67EDF63}"/>
              </a:ext>
            </a:extLst>
          </p:cNvPr>
          <p:cNvSpPr txBox="1"/>
          <p:nvPr/>
        </p:nvSpPr>
        <p:spPr>
          <a:xfrm>
            <a:off x="1002228" y="1988190"/>
            <a:ext cx="3205878" cy="203132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Se recomienda integrar datos clínicos adicionales (edad, antecedentes familiares, marcadores biológicos) junto con las imágenes médicas para mejorar la precisión y personalización del diagnóstico.</a:t>
            </a:r>
          </a:p>
        </p:txBody>
      </p:sp>
      <p:sp>
        <p:nvSpPr>
          <p:cNvPr id="5" name="CuadroTexto 4">
            <a:extLst>
              <a:ext uri="{FF2B5EF4-FFF2-40B4-BE49-F238E27FC236}">
                <a16:creationId xmlns:a16="http://schemas.microsoft.com/office/drawing/2014/main" id="{CF7967DB-9B47-8853-927E-E44FC8359F19}"/>
              </a:ext>
            </a:extLst>
          </p:cNvPr>
          <p:cNvSpPr txBox="1"/>
          <p:nvPr/>
        </p:nvSpPr>
        <p:spPr>
          <a:xfrm>
            <a:off x="8742080" y="1988190"/>
            <a:ext cx="3173112" cy="203132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Futuras investigaciones deben explorar nuevas arquitecturas de redes neuronales o enfoques híbridos, buscando mejorar aún más la precisión diagnóstica alcanzada con el modelo VGG19.</a:t>
            </a:r>
          </a:p>
        </p:txBody>
      </p:sp>
      <p:sp>
        <p:nvSpPr>
          <p:cNvPr id="3" name="CuadroTexto 2">
            <a:extLst>
              <a:ext uri="{FF2B5EF4-FFF2-40B4-BE49-F238E27FC236}">
                <a16:creationId xmlns:a16="http://schemas.microsoft.com/office/drawing/2014/main" id="{27E00B9D-27CE-AE51-88CE-8027AE2A64E2}"/>
              </a:ext>
            </a:extLst>
          </p:cNvPr>
          <p:cNvSpPr txBox="1"/>
          <p:nvPr/>
        </p:nvSpPr>
        <p:spPr>
          <a:xfrm>
            <a:off x="1002228" y="1280304"/>
            <a:ext cx="704039"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
        <p:nvSpPr>
          <p:cNvPr id="6" name="CuadroTexto 5">
            <a:extLst>
              <a:ext uri="{FF2B5EF4-FFF2-40B4-BE49-F238E27FC236}">
                <a16:creationId xmlns:a16="http://schemas.microsoft.com/office/drawing/2014/main" id="{0DB15BD2-6E9E-F6C1-16EB-F869DA76CDCE}"/>
              </a:ext>
            </a:extLst>
          </p:cNvPr>
          <p:cNvSpPr txBox="1"/>
          <p:nvPr/>
        </p:nvSpPr>
        <p:spPr>
          <a:xfrm>
            <a:off x="4872154" y="1978904"/>
            <a:ext cx="3329454" cy="2061251"/>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b="0" i="0" dirty="0">
                <a:solidFill>
                  <a:schemeClr val="tx1"/>
                </a:solidFill>
                <a:effectLst/>
                <a:latin typeface="ui-sans-serif"/>
              </a:rPr>
              <a:t>Es esencial establecer protocolos estandarizados para la captura de imágenes médicas, garantizando consistencia y calidad, lo que aumentará la fiabilidad y reproducibilidad de los resultados.</a:t>
            </a:r>
          </a:p>
        </p:txBody>
      </p:sp>
      <p:sp>
        <p:nvSpPr>
          <p:cNvPr id="7" name="CuadroTexto 6">
            <a:extLst>
              <a:ext uri="{FF2B5EF4-FFF2-40B4-BE49-F238E27FC236}">
                <a16:creationId xmlns:a16="http://schemas.microsoft.com/office/drawing/2014/main" id="{711E53B5-F144-5454-285C-8552119D6E26}"/>
              </a:ext>
            </a:extLst>
          </p:cNvPr>
          <p:cNvSpPr txBox="1"/>
          <p:nvPr/>
        </p:nvSpPr>
        <p:spPr>
          <a:xfrm>
            <a:off x="8735668" y="128030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A535A58E-3577-2D7D-28F2-9F22938945AC}"/>
              </a:ext>
            </a:extLst>
          </p:cNvPr>
          <p:cNvSpPr txBox="1"/>
          <p:nvPr/>
        </p:nvSpPr>
        <p:spPr>
          <a:xfrm>
            <a:off x="4872154" y="120336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Tree>
    <p:extLst>
      <p:ext uri="{BB962C8B-B14F-4D97-AF65-F5344CB8AC3E}">
        <p14:creationId xmlns:p14="http://schemas.microsoft.com/office/powerpoint/2010/main" val="3176617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86040" y="322363"/>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3" name="Rectángulo 2">
            <a:extLst>
              <a:ext uri="{FF2B5EF4-FFF2-40B4-BE49-F238E27FC236}">
                <a16:creationId xmlns:a16="http://schemas.microsoft.com/office/drawing/2014/main" id="{13B56237-E839-B909-6DAF-C2D6280C0793}"/>
              </a:ext>
            </a:extLst>
          </p:cNvPr>
          <p:cNvSpPr/>
          <p:nvPr/>
        </p:nvSpPr>
        <p:spPr>
          <a:xfrm>
            <a:off x="1283198" y="2027060"/>
            <a:ext cx="3114135" cy="738663"/>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SITUACIÓN</a:t>
            </a:r>
          </a:p>
        </p:txBody>
      </p:sp>
      <p:sp>
        <p:nvSpPr>
          <p:cNvPr id="5" name="Rectángulo 4">
            <a:extLst>
              <a:ext uri="{FF2B5EF4-FFF2-40B4-BE49-F238E27FC236}">
                <a16:creationId xmlns:a16="http://schemas.microsoft.com/office/drawing/2014/main" id="{1B1F1B57-43F4-ABBA-7044-C1F163BD974B}"/>
              </a:ext>
            </a:extLst>
          </p:cNvPr>
          <p:cNvSpPr/>
          <p:nvPr/>
        </p:nvSpPr>
        <p:spPr>
          <a:xfrm>
            <a:off x="1283198" y="3793704"/>
            <a:ext cx="3114135" cy="73866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FORMULACIÓN PROBLEMA</a:t>
            </a:r>
          </a:p>
        </p:txBody>
      </p:sp>
      <p:sp>
        <p:nvSpPr>
          <p:cNvPr id="11" name="CuadroTexto 10">
            <a:extLst>
              <a:ext uri="{FF2B5EF4-FFF2-40B4-BE49-F238E27FC236}">
                <a16:creationId xmlns:a16="http://schemas.microsoft.com/office/drawing/2014/main" id="{DBB91B1C-47E7-CD39-90C1-850E66C405D0}"/>
              </a:ext>
            </a:extLst>
          </p:cNvPr>
          <p:cNvSpPr txBox="1"/>
          <p:nvPr/>
        </p:nvSpPr>
        <p:spPr>
          <a:xfrm>
            <a:off x="5126479" y="3912870"/>
            <a:ext cx="6428577" cy="738664"/>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¿Cómo desarrollar un sistema inteligente basado en Deep Learning para mejorar la detección temprana del cáncer de próstata, permitiendo un diagnóstico más preciso y oportuno en el ámbito de la salud?</a:t>
            </a:r>
            <a:endParaRPr lang="es-PE" dirty="0"/>
          </a:p>
        </p:txBody>
      </p:sp>
      <p:sp>
        <p:nvSpPr>
          <p:cNvPr id="14" name="CuadroTexto 13">
            <a:extLst>
              <a:ext uri="{FF2B5EF4-FFF2-40B4-BE49-F238E27FC236}">
                <a16:creationId xmlns:a16="http://schemas.microsoft.com/office/drawing/2014/main" id="{E839B784-90F3-6DF9-CC49-8AEA3D52F9AD}"/>
              </a:ext>
            </a:extLst>
          </p:cNvPr>
          <p:cNvSpPr txBox="1"/>
          <p:nvPr/>
        </p:nvSpPr>
        <p:spPr>
          <a:xfrm>
            <a:off x="5126480" y="1477008"/>
            <a:ext cx="6428577" cy="1600438"/>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El cáncer de próstata es una de las principales causas de mortalidad en hombres a nivel mundial. Sin embargo, la detección temprana de esta enfermedad resulta un desafío debido a la complejidad en la identificación de signos iniciales y a la limitada disponibilidad de tecnologías avanzadas en varias regiones. </a:t>
            </a:r>
          </a:p>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Esta situación genera la necesidad de implementar sistemas de diagnóstico automáticos y accesibles para mejorar la precisión y oportunidad del diagnóstico clínico.</a:t>
            </a:r>
            <a:endParaRPr lang="es-PE" sz="14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4529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98740" y="122308"/>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4" name="Rectángulo 3">
            <a:extLst>
              <a:ext uri="{FF2B5EF4-FFF2-40B4-BE49-F238E27FC236}">
                <a16:creationId xmlns:a16="http://schemas.microsoft.com/office/drawing/2014/main" id="{BC2C8F3D-9E00-A3B2-20DD-6E9E9F16828A}"/>
              </a:ext>
            </a:extLst>
          </p:cNvPr>
          <p:cNvSpPr/>
          <p:nvPr/>
        </p:nvSpPr>
        <p:spPr>
          <a:xfrm>
            <a:off x="978138" y="3697268"/>
            <a:ext cx="3114135" cy="727218"/>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OBJETIVOS</a:t>
            </a:r>
          </a:p>
        </p:txBody>
      </p:sp>
      <p:sp>
        <p:nvSpPr>
          <p:cNvPr id="6" name="Rectángulo 5">
            <a:extLst>
              <a:ext uri="{FF2B5EF4-FFF2-40B4-BE49-F238E27FC236}">
                <a16:creationId xmlns:a16="http://schemas.microsoft.com/office/drawing/2014/main" id="{E244218F-41BE-BD39-4968-4B8973F83FAF}"/>
              </a:ext>
            </a:extLst>
          </p:cNvPr>
          <p:cNvSpPr/>
          <p:nvPr/>
        </p:nvSpPr>
        <p:spPr>
          <a:xfrm>
            <a:off x="978138" y="974186"/>
            <a:ext cx="3114135" cy="727219"/>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HIPÓTESIS</a:t>
            </a:r>
          </a:p>
        </p:txBody>
      </p:sp>
      <p:sp>
        <p:nvSpPr>
          <p:cNvPr id="12" name="CuadroTexto 11">
            <a:extLst>
              <a:ext uri="{FF2B5EF4-FFF2-40B4-BE49-F238E27FC236}">
                <a16:creationId xmlns:a16="http://schemas.microsoft.com/office/drawing/2014/main" id="{4C49EC52-ADFE-8F50-1019-3D25F6D1EAEE}"/>
              </a:ext>
            </a:extLst>
          </p:cNvPr>
          <p:cNvSpPr txBox="1"/>
          <p:nvPr/>
        </p:nvSpPr>
        <p:spPr>
          <a:xfrm>
            <a:off x="4521200" y="664631"/>
            <a:ext cx="7340600" cy="1346331"/>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La implementación de un sistema inteligente basado en Deep Learning mejorará significativamente la capacidad de diagnóstico del cáncer de próstata en comparación con métodos tradicionales, aumentando la precisión y confiabilidad en la clasificación de imágenes médicas.</a:t>
            </a:r>
            <a:endParaRPr lang="es-PE" dirty="0"/>
          </a:p>
        </p:txBody>
      </p:sp>
      <p:sp>
        <p:nvSpPr>
          <p:cNvPr id="13" name="CuadroTexto 12">
            <a:extLst>
              <a:ext uri="{FF2B5EF4-FFF2-40B4-BE49-F238E27FC236}">
                <a16:creationId xmlns:a16="http://schemas.microsoft.com/office/drawing/2014/main" id="{68A1AD65-AB9D-28F6-BF67-24ECA2AD254D}"/>
              </a:ext>
            </a:extLst>
          </p:cNvPr>
          <p:cNvSpPr txBox="1"/>
          <p:nvPr/>
        </p:nvSpPr>
        <p:spPr>
          <a:xfrm>
            <a:off x="4521200" y="2284377"/>
            <a:ext cx="7340600" cy="4254819"/>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lnSpc>
                <a:spcPct val="150000"/>
              </a:lnSpc>
              <a:buNone/>
            </a:pPr>
            <a:r>
              <a:rPr lang="es-ES" b="1" dirty="0"/>
              <a:t>Objetivo general</a:t>
            </a:r>
          </a:p>
          <a:p>
            <a:pPr>
              <a:lnSpc>
                <a:spcPct val="150000"/>
              </a:lnSpc>
            </a:pPr>
            <a:r>
              <a:rPr lang="es-MX" dirty="0"/>
              <a:t>Desarrollar un sistema inteligente basado en Deep Learning para predecir el diagnóstico de cáncer de próstata.</a:t>
            </a:r>
          </a:p>
          <a:p>
            <a:pPr>
              <a:lnSpc>
                <a:spcPct val="150000"/>
              </a:lnSpc>
            </a:pPr>
            <a:endParaRPr lang="es-ES" dirty="0"/>
          </a:p>
          <a:p>
            <a:pPr marL="0" indent="0">
              <a:lnSpc>
                <a:spcPct val="150000"/>
              </a:lnSpc>
              <a:buNone/>
            </a:pPr>
            <a:r>
              <a:rPr lang="es-ES" b="1" dirty="0"/>
              <a:t>Objetivos específicos</a:t>
            </a:r>
          </a:p>
          <a:p>
            <a:pPr>
              <a:lnSpc>
                <a:spcPct val="150000"/>
              </a:lnSpc>
            </a:pPr>
            <a:r>
              <a:rPr lang="es-PE" altLang="es-PE" dirty="0"/>
              <a:t>Analizar y preprocesar imágenes de cáncer de próstata para crear un conjunto de datos representativo para el modelo.</a:t>
            </a:r>
          </a:p>
          <a:p>
            <a:pPr>
              <a:lnSpc>
                <a:spcPct val="150000"/>
              </a:lnSpc>
            </a:pPr>
            <a:r>
              <a:rPr lang="es-PE" altLang="es-PE" dirty="0"/>
              <a:t>Desarrollar y optimizar un modelo de Deep Learning adecuado para la clasificación de imágenes médicas que permita diferenciar entre muestras con cáncer y sin cáncer.</a:t>
            </a:r>
          </a:p>
          <a:p>
            <a:pPr>
              <a:lnSpc>
                <a:spcPct val="150000"/>
              </a:lnSpc>
            </a:pPr>
            <a:r>
              <a:rPr lang="es-PE" altLang="es-PE" dirty="0"/>
              <a:t>Implementar un sistema de predicción que integre el modelo entrenado en una interfaz accesible para profesionales de la salud.</a:t>
            </a:r>
          </a:p>
          <a:p>
            <a:pPr>
              <a:lnSpc>
                <a:spcPct val="150000"/>
              </a:lnSpc>
            </a:pPr>
            <a:r>
              <a:rPr lang="es-PE" altLang="es-PE" dirty="0"/>
              <a:t>Evaluar el rendimiento del sistema mediante métricas de precisión, sensibilidad y especificidad para validar su eficacia en la detección de cáncer de próstata. </a:t>
            </a:r>
          </a:p>
        </p:txBody>
      </p:sp>
    </p:spTree>
    <p:extLst>
      <p:ext uri="{BB962C8B-B14F-4D97-AF65-F5344CB8AC3E}">
        <p14:creationId xmlns:p14="http://schemas.microsoft.com/office/powerpoint/2010/main" val="2468036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a:latin typeface="Times New Roman" panose="02020603050405020304" pitchFamily="18" charset="0"/>
                <a:cs typeface="Times New Roman" panose="02020603050405020304" pitchFamily="18" charset="0"/>
              </a:rPr>
              <a:t>02</a:t>
            </a:r>
          </a:p>
          <a:p>
            <a:r>
              <a:rPr lang="es-PE" sz="4000">
                <a:latin typeface="Times New Roman" panose="02020603050405020304" pitchFamily="18" charset="0"/>
                <a:cs typeface="Times New Roman" panose="02020603050405020304" pitchFamily="18" charset="0"/>
              </a:rPr>
              <a:t>_________________</a:t>
            </a:r>
          </a:p>
          <a:p>
            <a:pPr algn="ctr"/>
            <a:r>
              <a:rPr lang="es-PE" sz="4000" b="1">
                <a:latin typeface="Times New Roman" panose="02020603050405020304" pitchFamily="18" charset="0"/>
                <a:cs typeface="Times New Roman" panose="02020603050405020304" pitchFamily="18" charset="0"/>
              </a:rPr>
              <a:t>FUNDAMENTOS</a:t>
            </a:r>
            <a:endParaRPr lang="es-PE"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4402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4B8E7C60-926B-7794-E290-C89919E989D5}"/>
              </a:ext>
            </a:extLst>
          </p:cNvPr>
          <p:cNvSpPr txBox="1"/>
          <p:nvPr/>
        </p:nvSpPr>
        <p:spPr>
          <a:xfrm>
            <a:off x="442821" y="2576433"/>
            <a:ext cx="2532166" cy="954107"/>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sz="1600" b="0" dirty="0"/>
              <a:t>Sistema Inteligente basado en Deep Learning para el Diagnóstico de Cáncer de Próstata</a:t>
            </a:r>
            <a:endParaRPr lang="es-PE" sz="1600" b="0" dirty="0"/>
          </a:p>
        </p:txBody>
      </p:sp>
      <p:sp>
        <p:nvSpPr>
          <p:cNvPr id="4" name="Abrir llave 3">
            <a:extLst>
              <a:ext uri="{FF2B5EF4-FFF2-40B4-BE49-F238E27FC236}">
                <a16:creationId xmlns:a16="http://schemas.microsoft.com/office/drawing/2014/main" id="{F44B85B8-3F8A-E86B-9B85-E6F3652A4DB5}"/>
              </a:ext>
            </a:extLst>
          </p:cNvPr>
          <p:cNvSpPr/>
          <p:nvPr/>
        </p:nvSpPr>
        <p:spPr>
          <a:xfrm>
            <a:off x="3327289" y="947851"/>
            <a:ext cx="486562" cy="4211273"/>
          </a:xfrm>
          <a:prstGeom prst="leftBrac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5" name="CuadroTexto 4">
            <a:extLst>
              <a:ext uri="{FF2B5EF4-FFF2-40B4-BE49-F238E27FC236}">
                <a16:creationId xmlns:a16="http://schemas.microsoft.com/office/drawing/2014/main" id="{9E68DAAC-AFE3-6804-7763-937DA8A64B60}"/>
              </a:ext>
            </a:extLst>
          </p:cNvPr>
          <p:cNvSpPr txBox="1"/>
          <p:nvPr/>
        </p:nvSpPr>
        <p:spPr>
          <a:xfrm>
            <a:off x="3901918" y="780105"/>
            <a:ext cx="184731" cy="307777"/>
          </a:xfrm>
          <a:prstGeom prst="rect">
            <a:avLst/>
          </a:prstGeom>
          <a:noFill/>
        </p:spPr>
        <p:txBody>
          <a:bodyPr wrap="square" rtlCol="0">
            <a:spAutoFit/>
          </a:bodyPr>
          <a:lstStyle/>
          <a:p>
            <a:endParaRPr lang="es-PE" sz="1400" b="1" dirty="0"/>
          </a:p>
        </p:txBody>
      </p:sp>
      <p:sp>
        <p:nvSpPr>
          <p:cNvPr id="6" name="CuadroTexto 5">
            <a:extLst>
              <a:ext uri="{FF2B5EF4-FFF2-40B4-BE49-F238E27FC236}">
                <a16:creationId xmlns:a16="http://schemas.microsoft.com/office/drawing/2014/main" id="{799F2E3E-9C85-E29D-8BAF-457FAB44D021}"/>
              </a:ext>
            </a:extLst>
          </p:cNvPr>
          <p:cNvSpPr txBox="1"/>
          <p:nvPr/>
        </p:nvSpPr>
        <p:spPr>
          <a:xfrm>
            <a:off x="3813851" y="2868821"/>
            <a:ext cx="992579"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Faez, 2018</a:t>
            </a:r>
          </a:p>
        </p:txBody>
      </p:sp>
      <p:sp>
        <p:nvSpPr>
          <p:cNvPr id="7" name="CuadroTexto 6">
            <a:extLst>
              <a:ext uri="{FF2B5EF4-FFF2-40B4-BE49-F238E27FC236}">
                <a16:creationId xmlns:a16="http://schemas.microsoft.com/office/drawing/2014/main" id="{7B3B20FD-921B-6F41-8365-79F204E12C4C}"/>
              </a:ext>
            </a:extLst>
          </p:cNvPr>
          <p:cNvSpPr txBox="1"/>
          <p:nvPr/>
        </p:nvSpPr>
        <p:spPr>
          <a:xfrm>
            <a:off x="3813851" y="4928292"/>
            <a:ext cx="1763047"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Forero Cuellar, 2019</a:t>
            </a:r>
          </a:p>
        </p:txBody>
      </p:sp>
      <p:sp>
        <p:nvSpPr>
          <p:cNvPr id="8" name="CuadroTexto 7">
            <a:extLst>
              <a:ext uri="{FF2B5EF4-FFF2-40B4-BE49-F238E27FC236}">
                <a16:creationId xmlns:a16="http://schemas.microsoft.com/office/drawing/2014/main" id="{F5914AB0-26C3-4DD2-1379-BE1380120FAF}"/>
              </a:ext>
            </a:extLst>
          </p:cNvPr>
          <p:cNvSpPr txBox="1"/>
          <p:nvPr/>
        </p:nvSpPr>
        <p:spPr>
          <a:xfrm>
            <a:off x="3813851" y="1101739"/>
            <a:ext cx="2194832"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18B6E950-99B8-7546-F2E0-ED1B8A3B98EC}"/>
              </a:ext>
            </a:extLst>
          </p:cNvPr>
          <p:cNvSpPr txBox="1"/>
          <p:nvPr/>
        </p:nvSpPr>
        <p:spPr>
          <a:xfrm>
            <a:off x="3813851" y="3198081"/>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0" name="CuadroTexto 9">
            <a:extLst>
              <a:ext uri="{FF2B5EF4-FFF2-40B4-BE49-F238E27FC236}">
                <a16:creationId xmlns:a16="http://schemas.microsoft.com/office/drawing/2014/main" id="{15815D61-5BB9-EAAA-0963-E3006FB9C8F5}"/>
              </a:ext>
            </a:extLst>
          </p:cNvPr>
          <p:cNvSpPr txBox="1"/>
          <p:nvPr/>
        </p:nvSpPr>
        <p:spPr>
          <a:xfrm>
            <a:off x="3784932" y="5313013"/>
            <a:ext cx="165622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Local)</a:t>
            </a:r>
            <a:endParaRPr lang="es-PE" sz="1400" dirty="0">
              <a:latin typeface="Times New Roman" panose="02020603050405020304" pitchFamily="18" charset="0"/>
              <a:cs typeface="Times New Roman" panose="02020603050405020304" pitchFamily="18" charset="0"/>
            </a:endParaRPr>
          </a:p>
        </p:txBody>
      </p:sp>
      <p:sp>
        <p:nvSpPr>
          <p:cNvPr id="15" name="CuadroTexto 14">
            <a:extLst>
              <a:ext uri="{FF2B5EF4-FFF2-40B4-BE49-F238E27FC236}">
                <a16:creationId xmlns:a16="http://schemas.microsoft.com/office/drawing/2014/main" id="{99A37183-DDA8-3AC5-A96F-532A0C230457}"/>
              </a:ext>
            </a:extLst>
          </p:cNvPr>
          <p:cNvSpPr txBox="1"/>
          <p:nvPr/>
        </p:nvSpPr>
        <p:spPr>
          <a:xfrm>
            <a:off x="6894548" y="260606"/>
            <a:ext cx="4265565" cy="2315827"/>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Desarrollaron un sistema para diagnosticar cáncer de próstata en una población china utilizando biopsias de próstata guiadas por ecografía transrectal (TRUS). Se emplearon varios métodos de aprendizaje automático, entre ellos, Support Vector Machine (SVM) y Red Neuronal Artificial (ANN), destacándose ANN con una precisión del 95.27%​</a:t>
            </a:r>
            <a:endParaRPr lang="es-ES" dirty="0"/>
          </a:p>
        </p:txBody>
      </p:sp>
      <p:sp>
        <p:nvSpPr>
          <p:cNvPr id="19" name="CuadroTexto 18">
            <a:extLst>
              <a:ext uri="{FF2B5EF4-FFF2-40B4-BE49-F238E27FC236}">
                <a16:creationId xmlns:a16="http://schemas.microsoft.com/office/drawing/2014/main" id="{0B960314-7798-7663-3E81-4D9CC8CF277C}"/>
              </a:ext>
            </a:extLst>
          </p:cNvPr>
          <p:cNvSpPr txBox="1"/>
          <p:nvPr/>
        </p:nvSpPr>
        <p:spPr>
          <a:xfrm>
            <a:off x="6905768" y="2832692"/>
            <a:ext cx="4254345" cy="1346331"/>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En su investigación en el hospital Imam Reza de Teherán, empleó técnicas de Deep Learning para mejorar el diagnóstico de cáncer de próstata, logrando una precisión del 86.3% en la clasificación​.</a:t>
            </a:r>
            <a:endParaRPr lang="es-ES" dirty="0"/>
          </a:p>
        </p:txBody>
      </p:sp>
      <p:sp>
        <p:nvSpPr>
          <p:cNvPr id="20" name="CuadroTexto 19">
            <a:extLst>
              <a:ext uri="{FF2B5EF4-FFF2-40B4-BE49-F238E27FC236}">
                <a16:creationId xmlns:a16="http://schemas.microsoft.com/office/drawing/2014/main" id="{75A6EC44-A102-B611-4CB5-BC3532B32D2D}"/>
              </a:ext>
            </a:extLst>
          </p:cNvPr>
          <p:cNvSpPr txBox="1"/>
          <p:nvPr/>
        </p:nvSpPr>
        <p:spPr>
          <a:xfrm>
            <a:off x="6894548" y="4478265"/>
            <a:ext cx="4254345" cy="1669496"/>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Usó el software "Orange Data Mining" para realizar minería de datos en el diagnóstico de cáncer de próstata mediante imágenes de resonancia magnética, logrando una precisión del 83.1% con regresión logística.</a:t>
            </a:r>
            <a:endParaRPr lang="es-ES" dirty="0"/>
          </a:p>
        </p:txBody>
      </p:sp>
      <p:sp>
        <p:nvSpPr>
          <p:cNvPr id="22" name="CuadroTexto 21">
            <a:extLst>
              <a:ext uri="{FF2B5EF4-FFF2-40B4-BE49-F238E27FC236}">
                <a16:creationId xmlns:a16="http://schemas.microsoft.com/office/drawing/2014/main" id="{CDD68D64-78AB-4524-45A7-E68C1937647A}"/>
              </a:ext>
            </a:extLst>
          </p:cNvPr>
          <p:cNvSpPr txBox="1"/>
          <p:nvPr/>
        </p:nvSpPr>
        <p:spPr>
          <a:xfrm>
            <a:off x="3813851" y="772479"/>
            <a:ext cx="2282149" cy="307777"/>
          </a:xfrm>
          <a:prstGeom prst="rect">
            <a:avLst/>
          </a:prstGeom>
          <a:noFill/>
        </p:spPr>
        <p:txBody>
          <a:bodyPr wrap="square">
            <a:spAutoFit/>
          </a:bodyPr>
          <a:lstStyle/>
          <a:p>
            <a:r>
              <a:rPr lang="es-PE" sz="1400" b="1" dirty="0">
                <a:latin typeface="Times New Roman" panose="02020603050405020304" pitchFamily="18" charset="0"/>
                <a:cs typeface="Times New Roman" panose="02020603050405020304" pitchFamily="18" charset="0"/>
              </a:rPr>
              <a:t>Guajin y Kup-Sze, 2018</a:t>
            </a:r>
          </a:p>
        </p:txBody>
      </p:sp>
    </p:spTree>
    <p:extLst>
      <p:ext uri="{BB962C8B-B14F-4D97-AF65-F5344CB8AC3E}">
        <p14:creationId xmlns:p14="http://schemas.microsoft.com/office/powerpoint/2010/main" val="1538667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61D7338B-A1DB-2382-D8A4-1B8FD736D19D}"/>
              </a:ext>
            </a:extLst>
          </p:cNvPr>
          <p:cNvSpPr txBox="1"/>
          <p:nvPr/>
        </p:nvSpPr>
        <p:spPr>
          <a:xfrm>
            <a:off x="878099" y="2568656"/>
            <a:ext cx="2095992" cy="86034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600" b="0">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ES" dirty="0"/>
              <a:t>Detección del Cáncer de próstata-Métodos</a:t>
            </a:r>
            <a:endParaRPr lang="es-PE" dirty="0"/>
          </a:p>
        </p:txBody>
      </p:sp>
      <p:sp>
        <p:nvSpPr>
          <p:cNvPr id="4" name="Abrir llave 3">
            <a:extLst>
              <a:ext uri="{FF2B5EF4-FFF2-40B4-BE49-F238E27FC236}">
                <a16:creationId xmlns:a16="http://schemas.microsoft.com/office/drawing/2014/main" id="{81993705-DC7B-1487-E3A2-DC6C9EAE8119}"/>
              </a:ext>
            </a:extLst>
          </p:cNvPr>
          <p:cNvSpPr/>
          <p:nvPr/>
        </p:nvSpPr>
        <p:spPr>
          <a:xfrm>
            <a:off x="3267108" y="1351797"/>
            <a:ext cx="417126" cy="31580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6" name="CuadroTexto 5">
            <a:extLst>
              <a:ext uri="{FF2B5EF4-FFF2-40B4-BE49-F238E27FC236}">
                <a16:creationId xmlns:a16="http://schemas.microsoft.com/office/drawing/2014/main" id="{C35348E8-4D0B-0E8F-97E3-16F9425B9E0F}"/>
              </a:ext>
            </a:extLst>
          </p:cNvPr>
          <p:cNvSpPr txBox="1"/>
          <p:nvPr/>
        </p:nvSpPr>
        <p:spPr>
          <a:xfrm>
            <a:off x="3797890" y="1167131"/>
            <a:ext cx="1306768" cy="307777"/>
          </a:xfrm>
          <a:prstGeom prst="rect">
            <a:avLst/>
          </a:prstGeom>
          <a:noFill/>
        </p:spPr>
        <p:txBody>
          <a:bodyPr wrap="none" rtlCol="0">
            <a:spAutoFit/>
          </a:bodyPr>
          <a:lstStyle/>
          <a:p>
            <a:r>
              <a:rPr lang="es-PE" sz="1400" b="1" dirty="0" err="1">
                <a:latin typeface="Times New Roman" panose="02020603050405020304" pitchFamily="18" charset="0"/>
                <a:cs typeface="Times New Roman" panose="02020603050405020304" pitchFamily="18" charset="0"/>
              </a:rPr>
              <a:t>Lal</a:t>
            </a:r>
            <a:r>
              <a:rPr lang="es-PE" sz="1400" b="1" dirty="0">
                <a:latin typeface="Times New Roman" panose="02020603050405020304" pitchFamily="18" charset="0"/>
                <a:cs typeface="Times New Roman" panose="02020603050405020304" pitchFamily="18" charset="0"/>
              </a:rPr>
              <a:t> et al., 2019</a:t>
            </a:r>
          </a:p>
        </p:txBody>
      </p:sp>
      <p:sp>
        <p:nvSpPr>
          <p:cNvPr id="7" name="CuadroTexto 6">
            <a:extLst>
              <a:ext uri="{FF2B5EF4-FFF2-40B4-BE49-F238E27FC236}">
                <a16:creationId xmlns:a16="http://schemas.microsoft.com/office/drawing/2014/main" id="{56B14C8A-C0F8-2E89-B6B4-168B4646D409}"/>
              </a:ext>
            </a:extLst>
          </p:cNvPr>
          <p:cNvSpPr txBox="1"/>
          <p:nvPr/>
        </p:nvSpPr>
        <p:spPr>
          <a:xfrm>
            <a:off x="3797890" y="4325190"/>
            <a:ext cx="2968120" cy="523220"/>
          </a:xfrm>
          <a:prstGeom prst="rect">
            <a:avLst/>
          </a:prstGeom>
          <a:noFill/>
        </p:spPr>
        <p:txBody>
          <a:bodyPr wrap="none" rtlCol="0">
            <a:spAutoFit/>
          </a:bodyPr>
          <a:lstStyle/>
          <a:p>
            <a:r>
              <a:rPr lang="es-MX" sz="1400" b="1" dirty="0">
                <a:latin typeface="Times New Roman" panose="02020603050405020304" pitchFamily="18" charset="0"/>
                <a:cs typeface="Times New Roman" panose="02020603050405020304" pitchFamily="18" charset="0"/>
              </a:rPr>
              <a:t>Yanes Chacón, Villalobos Campos y </a:t>
            </a:r>
          </a:p>
          <a:p>
            <a:r>
              <a:rPr lang="es-MX" sz="1400" b="1" dirty="0">
                <a:latin typeface="Times New Roman" panose="02020603050405020304" pitchFamily="18" charset="0"/>
                <a:cs typeface="Times New Roman" panose="02020603050405020304" pitchFamily="18" charset="0"/>
              </a:rPr>
              <a:t>Cubas González, 2023</a:t>
            </a:r>
            <a:endParaRPr lang="es-PE" sz="1400" b="1" dirty="0">
              <a:latin typeface="Times New Roman" panose="02020603050405020304" pitchFamily="18" charset="0"/>
              <a:cs typeface="Times New Roman" panose="02020603050405020304" pitchFamily="18" charset="0"/>
            </a:endParaRPr>
          </a:p>
        </p:txBody>
      </p:sp>
      <p:sp>
        <p:nvSpPr>
          <p:cNvPr id="5" name="CuadroTexto 4">
            <a:extLst>
              <a:ext uri="{FF2B5EF4-FFF2-40B4-BE49-F238E27FC236}">
                <a16:creationId xmlns:a16="http://schemas.microsoft.com/office/drawing/2014/main" id="{FA4DA0F3-BC02-F561-C6A6-577C8B9FA8B3}"/>
              </a:ext>
            </a:extLst>
          </p:cNvPr>
          <p:cNvSpPr txBox="1"/>
          <p:nvPr/>
        </p:nvSpPr>
        <p:spPr>
          <a:xfrm>
            <a:off x="3797890" y="1474908"/>
            <a:ext cx="2194832"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8" name="CuadroTexto 7">
            <a:extLst>
              <a:ext uri="{FF2B5EF4-FFF2-40B4-BE49-F238E27FC236}">
                <a16:creationId xmlns:a16="http://schemas.microsoft.com/office/drawing/2014/main" id="{1EF34E9E-687C-7BFF-21A4-FABC7102D11F}"/>
              </a:ext>
            </a:extLst>
          </p:cNvPr>
          <p:cNvSpPr txBox="1"/>
          <p:nvPr/>
        </p:nvSpPr>
        <p:spPr>
          <a:xfrm>
            <a:off x="3797890" y="4848410"/>
            <a:ext cx="1896673"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5E42FC06-56EA-3FFD-5F80-2549F8B773A6}"/>
              </a:ext>
            </a:extLst>
          </p:cNvPr>
          <p:cNvSpPr txBox="1"/>
          <p:nvPr/>
        </p:nvSpPr>
        <p:spPr>
          <a:xfrm>
            <a:off x="7263992" y="752774"/>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Estudiaron la relación entre características morfológicas del cáncer de próstata y las imágenes de resonancia magnética (MRI). Este enfoque permite una mejor visualización y clasificación de los tumores, proporcionando una herramienta de apoyo en la decisión clínica para el diagnóstico y tratamiento.</a:t>
            </a:r>
            <a:endParaRPr lang="es-ES" dirty="0"/>
          </a:p>
        </p:txBody>
      </p:sp>
      <p:sp>
        <p:nvSpPr>
          <p:cNvPr id="12" name="CuadroTexto 11">
            <a:extLst>
              <a:ext uri="{FF2B5EF4-FFF2-40B4-BE49-F238E27FC236}">
                <a16:creationId xmlns:a16="http://schemas.microsoft.com/office/drawing/2014/main" id="{B701CF71-3EBA-0C0D-DEB2-45BAE858286C}"/>
              </a:ext>
            </a:extLst>
          </p:cNvPr>
          <p:cNvSpPr txBox="1"/>
          <p:nvPr/>
        </p:nvSpPr>
        <p:spPr>
          <a:xfrm>
            <a:off x="7263992" y="3601915"/>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Mencionan que los factores de riesgo como la edad avanzada, la historia familiar y la raza influyen significativamente en el desarrollo del cáncer de próstata. En el contexto peruano, señalan la importancia de mejorar el acceso a métodos diagnósticos y la educación sobre factores de riesgo para promover la detección temprana.</a:t>
            </a:r>
            <a:endParaRPr lang="es-ES" dirty="0"/>
          </a:p>
        </p:txBody>
      </p:sp>
    </p:spTree>
    <p:extLst>
      <p:ext uri="{BB962C8B-B14F-4D97-AF65-F5344CB8AC3E}">
        <p14:creationId xmlns:p14="http://schemas.microsoft.com/office/powerpoint/2010/main" val="790868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03</a:t>
            </a:r>
          </a:p>
          <a:p>
            <a:r>
              <a:rPr lang="es-PE" sz="4000" dirty="0">
                <a:latin typeface="Times New Roman" panose="02020603050405020304" pitchFamily="18" charset="0"/>
                <a:cs typeface="Times New Roman" panose="02020603050405020304" pitchFamily="18" charset="0"/>
              </a:rPr>
              <a:t>_________________</a:t>
            </a:r>
          </a:p>
          <a:p>
            <a:pPr algn="ctr"/>
            <a:r>
              <a:rPr lang="es-PE" sz="4000" b="1" dirty="0">
                <a:latin typeface="Times New Roman" panose="02020603050405020304" pitchFamily="18" charset="0"/>
                <a:cs typeface="Times New Roman" panose="02020603050405020304" pitchFamily="18" charset="0"/>
              </a:rPr>
              <a:t>METODOLOGÍA</a:t>
            </a:r>
          </a:p>
        </p:txBody>
      </p:sp>
    </p:spTree>
    <p:extLst>
      <p:ext uri="{BB962C8B-B14F-4D97-AF65-F5344CB8AC3E}">
        <p14:creationId xmlns:p14="http://schemas.microsoft.com/office/powerpoint/2010/main" val="189186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193153"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METODOLOGÍA DE LA INVESTIGACIÓN</a:t>
            </a:r>
          </a:p>
        </p:txBody>
      </p:sp>
      <p:sp>
        <p:nvSpPr>
          <p:cNvPr id="3" name="CuadroTexto 2">
            <a:extLst>
              <a:ext uri="{FF2B5EF4-FFF2-40B4-BE49-F238E27FC236}">
                <a16:creationId xmlns:a16="http://schemas.microsoft.com/office/drawing/2014/main" id="{4539B8DF-7995-416C-EE79-4F7566300594}"/>
              </a:ext>
            </a:extLst>
          </p:cNvPr>
          <p:cNvSpPr txBox="1"/>
          <p:nvPr/>
        </p:nvSpPr>
        <p:spPr>
          <a:xfrm>
            <a:off x="1182655" y="5835698"/>
            <a:ext cx="9418476" cy="369332"/>
          </a:xfrm>
          <a:prstGeom prst="rect">
            <a:avLst/>
          </a:prstGeom>
          <a:noFill/>
        </p:spPr>
        <p:txBody>
          <a:bodyPr wrap="none" rtlCol="0">
            <a:spAutoFit/>
          </a:bodyPr>
          <a:lstStyle/>
          <a:p>
            <a:r>
              <a:rPr lang="es-PE" sz="1800" b="0" i="0" u="none" strike="noStrike" baseline="0" dirty="0">
                <a:solidFill>
                  <a:srgbClr val="000000"/>
                </a:solidFill>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Tabla elaborada por los autores en base a los tipos de variables del modelo y sus Indicadores</a:t>
            </a:r>
            <a:endParaRPr lang="es-PE" dirty="0">
              <a:latin typeface="Times New Roman" panose="02020603050405020304" pitchFamily="18" charset="0"/>
              <a:cs typeface="Times New Roman" panose="02020603050405020304" pitchFamily="18" charset="0"/>
            </a:endParaRPr>
          </a:p>
        </p:txBody>
      </p:sp>
      <p:graphicFrame>
        <p:nvGraphicFramePr>
          <p:cNvPr id="6" name="Tabla 5">
            <a:extLst>
              <a:ext uri="{FF2B5EF4-FFF2-40B4-BE49-F238E27FC236}">
                <a16:creationId xmlns:a16="http://schemas.microsoft.com/office/drawing/2014/main" id="{51971F83-6206-AE73-6CAA-3B5DB83638F1}"/>
              </a:ext>
            </a:extLst>
          </p:cNvPr>
          <p:cNvGraphicFramePr>
            <a:graphicFrameLocks noGrp="1"/>
          </p:cNvGraphicFramePr>
          <p:nvPr>
            <p:extLst>
              <p:ext uri="{D42A27DB-BD31-4B8C-83A1-F6EECF244321}">
                <p14:modId xmlns:p14="http://schemas.microsoft.com/office/powerpoint/2010/main" val="3691375310"/>
              </p:ext>
            </p:extLst>
          </p:nvPr>
        </p:nvGraphicFramePr>
        <p:xfrm>
          <a:off x="698740" y="837636"/>
          <a:ext cx="10770449" cy="4660363"/>
        </p:xfrm>
        <a:graphic>
          <a:graphicData uri="http://schemas.openxmlformats.org/drawingml/2006/table">
            <a:tbl>
              <a:tblPr bandRow="1"/>
              <a:tblGrid>
                <a:gridCol w="2253466">
                  <a:extLst>
                    <a:ext uri="{9D8B030D-6E8A-4147-A177-3AD203B41FA5}">
                      <a16:colId xmlns:a16="http://schemas.microsoft.com/office/drawing/2014/main" val="3781652956"/>
                    </a:ext>
                  </a:extLst>
                </a:gridCol>
                <a:gridCol w="2812868">
                  <a:extLst>
                    <a:ext uri="{9D8B030D-6E8A-4147-A177-3AD203B41FA5}">
                      <a16:colId xmlns:a16="http://schemas.microsoft.com/office/drawing/2014/main" val="3183999675"/>
                    </a:ext>
                  </a:extLst>
                </a:gridCol>
                <a:gridCol w="5704115">
                  <a:extLst>
                    <a:ext uri="{9D8B030D-6E8A-4147-A177-3AD203B41FA5}">
                      <a16:colId xmlns:a16="http://schemas.microsoft.com/office/drawing/2014/main" val="1508887135"/>
                    </a:ext>
                  </a:extLst>
                </a:gridCol>
              </a:tblGrid>
              <a:tr h="598903">
                <a:tc>
                  <a:txBody>
                    <a:bodyPr/>
                    <a:lstStyle/>
                    <a:p>
                      <a:pPr algn="ctr" rtl="0" fontAlgn="ctr"/>
                      <a:r>
                        <a:rPr lang="es-PE" sz="1600" b="1" i="0" u="none" strike="noStrike" dirty="0">
                          <a:solidFill>
                            <a:srgbClr val="000000"/>
                          </a:solidFill>
                          <a:effectLst/>
                          <a:latin typeface="Times New Roman" panose="02020603050405020304" pitchFamily="18" charset="0"/>
                        </a:rPr>
                        <a:t>Variable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a:solidFill>
                            <a:srgbClr val="000000"/>
                          </a:solidFill>
                          <a:effectLst/>
                          <a:latin typeface="Times New Roman" panose="02020603050405020304" pitchFamily="18" charset="0"/>
                        </a:rPr>
                        <a:t>Dimensión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a:solidFill>
                            <a:srgbClr val="000000"/>
                          </a:solidFill>
                          <a:effectLst/>
                          <a:latin typeface="Times New Roman" panose="02020603050405020304" pitchFamily="18" charset="0"/>
                        </a:rPr>
                        <a:t>Indicadores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extLst>
                  <a:ext uri="{0D108BD9-81ED-4DB2-BD59-A6C34878D82A}">
                    <a16:rowId xmlns:a16="http://schemas.microsoft.com/office/drawing/2014/main" val="2739790994"/>
                  </a:ext>
                </a:extLst>
              </a:tr>
              <a:tr h="643266">
                <a:tc rowSpan="4">
                  <a:txBody>
                    <a:bodyPr/>
                    <a:lstStyle/>
                    <a:p>
                      <a:pPr algn="ctr" rtl="0" fontAlgn="ctr"/>
                      <a:r>
                        <a:rPr lang="es-PE" sz="1600" b="0" i="0" u="none" strike="noStrike" dirty="0">
                          <a:solidFill>
                            <a:srgbClr val="000000"/>
                          </a:solidFill>
                          <a:effectLst/>
                          <a:latin typeface="Times New Roman" panose="02020603050405020304" pitchFamily="18" charset="0"/>
                          <a:cs typeface="Times New Roman" panose="02020603050405020304" pitchFamily="18" charset="0"/>
                        </a:rPr>
                        <a:t>Rendimiento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4">
                  <a:txBody>
                    <a:bodyPr/>
                    <a:lstStyle/>
                    <a:p>
                      <a:pPr algn="ctr" rtl="0" fontAlgn="ctr"/>
                      <a:r>
                        <a:rPr lang="es-MX" sz="1600" b="0" i="0" u="none" strike="noStrike" dirty="0">
                          <a:solidFill>
                            <a:srgbClr val="000000"/>
                          </a:solidFill>
                          <a:effectLst/>
                          <a:latin typeface="Times New Roman" panose="02020603050405020304" pitchFamily="18" charset="0"/>
                          <a:cs typeface="Times New Roman" panose="02020603050405020304" pitchFamily="18" charset="0"/>
                        </a:rPr>
                        <a:t>Eficiencia del sistema inteligente basado en Deep Learning.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Exactitud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Mide el rendimiento del sistema en la detección de cáncer de próstata, reflejando cuántas veces clasifica correctamente tanto los casos con cáncer como los sin cáncer.</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52045373"/>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Precisión</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Evalúa la confiabilidad del sistema al identificar correctamente los casos de cáncer de próstata positivos.</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7039454"/>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Sensibilidad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Indica la capacidad del sistema para detectar todos los casos verdaderos de cáncer de próstata, asegurando que los pacientes con cáncer no pasen desapercibidos y reciban la atención necesaria.</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1311937"/>
                  </a:ext>
                </a:extLst>
              </a:tr>
              <a:tr h="630243">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Especificidad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kern="1200" dirty="0">
                          <a:solidFill>
                            <a:schemeClr val="tx1"/>
                          </a:solidFill>
                          <a:latin typeface="Times New Roman" panose="02020603050405020304" pitchFamily="18" charset="0"/>
                          <a:ea typeface="+mn-ea"/>
                          <a:cs typeface="Times New Roman" panose="02020603050405020304" pitchFamily="18" charset="0"/>
                        </a:rPr>
                        <a:t>Mide la habilidad del sistema para identificar correctamente los casos sin cáncer de próstata, reduciendo el número de falsos positivos brindando confiabilidad a los pacientes.</a:t>
                      </a: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1518005"/>
                  </a:ext>
                </a:extLst>
              </a:tr>
            </a:tbl>
          </a:graphicData>
        </a:graphic>
      </p:graphicFrame>
    </p:spTree>
    <p:extLst>
      <p:ext uri="{BB962C8B-B14F-4D97-AF65-F5344CB8AC3E}">
        <p14:creationId xmlns:p14="http://schemas.microsoft.com/office/powerpoint/2010/main" val="42474024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Letras en madera">
  <a:themeElements>
    <a:clrScheme name="Letras en madera">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Letras en madera">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Letras en madera">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Retrospección">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TM03090434[[fn=Letras en madera]]</Template>
  <TotalTime>4575</TotalTime>
  <Words>1593</Words>
  <Application>Microsoft Office PowerPoint</Application>
  <PresentationFormat>Panorámica</PresentationFormat>
  <Paragraphs>160</Paragraphs>
  <Slides>25</Slides>
  <Notes>0</Notes>
  <HiddenSlides>0</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25</vt:i4>
      </vt:variant>
    </vt:vector>
  </HeadingPairs>
  <TitlesOfParts>
    <vt:vector size="35" baseType="lpstr">
      <vt:lpstr>Arial</vt:lpstr>
      <vt:lpstr>Calibri</vt:lpstr>
      <vt:lpstr>Calibri Light</vt:lpstr>
      <vt:lpstr>Rockwell</vt:lpstr>
      <vt:lpstr>Rockwell Condensed</vt:lpstr>
      <vt:lpstr>Times New Roman</vt:lpstr>
      <vt:lpstr>ui-sans-serif</vt:lpstr>
      <vt:lpstr>Wingdings</vt:lpstr>
      <vt:lpstr>Letras en madera</vt:lpstr>
      <vt:lpstr>Retrospección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Flores Mendoza</dc:creator>
  <cp:lastModifiedBy>Luis Felipe Siesquen Valdivia</cp:lastModifiedBy>
  <cp:revision>75</cp:revision>
  <dcterms:created xsi:type="dcterms:W3CDTF">2023-02-20T04:04:20Z</dcterms:created>
  <dcterms:modified xsi:type="dcterms:W3CDTF">2024-11-17T21:34:30Z</dcterms:modified>
</cp:coreProperties>
</file>

<file path=docProps/thumbnail.jpeg>
</file>